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handoutMasterIdLst>
    <p:handoutMasterId r:id="rId31"/>
  </p:handoutMasterIdLst>
  <p:sldIdLst>
    <p:sldId id="294" r:id="rId2"/>
    <p:sldId id="256" r:id="rId3"/>
    <p:sldId id="279" r:id="rId4"/>
    <p:sldId id="260" r:id="rId5"/>
    <p:sldId id="301" r:id="rId6"/>
    <p:sldId id="268" r:id="rId7"/>
    <p:sldId id="298" r:id="rId8"/>
    <p:sldId id="265" r:id="rId9"/>
    <p:sldId id="297" r:id="rId10"/>
    <p:sldId id="285" r:id="rId11"/>
    <p:sldId id="286" r:id="rId12"/>
    <p:sldId id="287" r:id="rId13"/>
    <p:sldId id="288" r:id="rId14"/>
    <p:sldId id="271" r:id="rId15"/>
    <p:sldId id="289" r:id="rId16"/>
    <p:sldId id="275" r:id="rId17"/>
    <p:sldId id="295" r:id="rId18"/>
    <p:sldId id="302" r:id="rId19"/>
    <p:sldId id="290" r:id="rId20"/>
    <p:sldId id="299" r:id="rId21"/>
    <p:sldId id="293" r:id="rId22"/>
    <p:sldId id="303" r:id="rId23"/>
    <p:sldId id="304" r:id="rId24"/>
    <p:sldId id="305" r:id="rId25"/>
    <p:sldId id="306" r:id="rId26"/>
    <p:sldId id="308" r:id="rId27"/>
    <p:sldId id="307" r:id="rId28"/>
    <p:sldId id="292" r:id="rId29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71D87"/>
    <a:srgbClr val="DAE9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94630" autoAdjust="0"/>
  </p:normalViewPr>
  <p:slideViewPr>
    <p:cSldViewPr>
      <p:cViewPr>
        <p:scale>
          <a:sx n="78" d="100"/>
          <a:sy n="78" d="100"/>
        </p:scale>
        <p:origin x="-1140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Dokumentumok\Marketing\Honlap\F&#369;t&#233;s-h&#369;t&#233;s%20diagramok.xls" TargetMode="External"/><Relationship Id="rId1" Type="http://schemas.openxmlformats.org/officeDocument/2006/relationships/themeOverride" Target="../theme/themeOverride3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Dokumentumok\Tarsashazk\Bar&#225;ts&#225;g%204\F&#369;t&#233;s-h&#369;t&#233;s%20diagramok%202008%202009%202010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Dokumentumok\Tarsashazk\Bar&#225;ts&#225;g%204\F&#369;t&#233;s-h&#369;t&#233;s%20diagramok%202008%202009%202010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Dokumentumok\Aj&#225;nlatok\&#201;rd%20Szoci&#225;lis%20otthon\Geotermikus%20sz&#225;m&#237;t&#225;s%20&#201;rd%20f&#369;t&#233;s+HMV%20csak%20h&#337;szivatty&#250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lrMapOvr bg1="dk1" tx1="lt1" bg2="dk2" tx2="lt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086140274132399"/>
          <c:y val="0.24999756974822673"/>
          <c:w val="0.85354330708661419"/>
          <c:h val="0.47669176946102076"/>
        </c:manualLayout>
      </c:layout>
      <c:lineChart>
        <c:grouping val="standard"/>
        <c:marker val="1"/>
        <c:axId val="72417664"/>
        <c:axId val="72419200"/>
      </c:lineChart>
      <c:catAx>
        <c:axId val="72417664"/>
        <c:scaling>
          <c:orientation val="minMax"/>
        </c:scaling>
        <c:axPos val="b"/>
        <c:numFmt formatCode="General" sourceLinked="1"/>
        <c:maj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b="1"/>
            </a:pPr>
            <a:endParaRPr lang="hu-HU"/>
          </a:p>
        </c:txPr>
        <c:crossAx val="72419200"/>
        <c:crosses val="autoZero"/>
        <c:auto val="1"/>
        <c:lblAlgn val="ctr"/>
        <c:lblOffset val="100"/>
      </c:catAx>
      <c:valAx>
        <c:axId val="72419200"/>
        <c:scaling>
          <c:orientation val="minMax"/>
        </c:scaling>
        <c:axPos val="l"/>
        <c:majorGridlines/>
        <c:numFmt formatCode="#,##0\ &quot;Ft&quot;" sourceLinked="1"/>
        <c:majorTickMark val="none"/>
        <c:tickLblPos val="nextTo"/>
        <c:spPr>
          <a:ln w="9525">
            <a:solidFill>
              <a:schemeClr val="tx1"/>
            </a:solidFill>
          </a:ln>
        </c:spPr>
        <c:txPr>
          <a:bodyPr/>
          <a:lstStyle/>
          <a:p>
            <a:pPr>
              <a:defRPr sz="1000" b="1"/>
            </a:pPr>
            <a:endParaRPr lang="hu-HU"/>
          </a:p>
        </c:txPr>
        <c:crossAx val="72417664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autoTitleDeleted val="1"/>
    <c:plotArea>
      <c:layout>
        <c:manualLayout>
          <c:layoutTarget val="inner"/>
          <c:xMode val="edge"/>
          <c:yMode val="edge"/>
          <c:x val="0.12317621755613908"/>
          <c:y val="0.2552139457144128"/>
          <c:w val="0.85354330708661419"/>
          <c:h val="0.47669176946102076"/>
        </c:manualLayout>
      </c:layout>
      <c:lineChart>
        <c:grouping val="standard"/>
        <c:ser>
          <c:idx val="0"/>
          <c:order val="0"/>
          <c:tx>
            <c:v>DNY</c:v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Pt>
            <c:idx val="6"/>
            <c:spPr>
              <a:ln>
                <a:solidFill>
                  <a:srgbClr val="0070C0"/>
                </a:solidFill>
              </a:ln>
            </c:spPr>
          </c:dPt>
          <c:dPt>
            <c:idx val="7"/>
            <c:spPr>
              <a:ln>
                <a:solidFill>
                  <a:srgbClr val="0070C0"/>
                </a:solidFill>
              </a:ln>
            </c:spPr>
          </c:dPt>
          <c:dPt>
            <c:idx val="8"/>
            <c:spPr>
              <a:ln>
                <a:solidFill>
                  <a:srgbClr val="0070C0"/>
                </a:solidFill>
              </a:ln>
            </c:spPr>
          </c:dPt>
          <c:dPt>
            <c:idx val="18"/>
            <c:spPr>
              <a:ln>
                <a:solidFill>
                  <a:srgbClr val="0070C0"/>
                </a:solidFill>
              </a:ln>
            </c:spPr>
          </c:dPt>
          <c:dPt>
            <c:idx val="19"/>
            <c:spPr>
              <a:ln>
                <a:solidFill>
                  <a:srgbClr val="0070C0"/>
                </a:solidFill>
              </a:ln>
            </c:spPr>
          </c:dPt>
          <c:dPt>
            <c:idx val="20"/>
            <c:spPr>
              <a:ln>
                <a:solidFill>
                  <a:srgbClr val="0070C0"/>
                </a:solidFill>
              </a:ln>
            </c:spPr>
          </c:dPt>
          <c:dPt>
            <c:idx val="30"/>
            <c:spPr/>
          </c:dPt>
          <c:dPt>
            <c:idx val="31"/>
            <c:spPr/>
          </c:dPt>
          <c:cat>
            <c:strRef>
              <c:f>Munka1!$C$3:$AL$3</c:f>
              <c:strCache>
                <c:ptCount val="36"/>
                <c:pt idx="0">
                  <c:v>Január</c:v>
                </c:pt>
                <c:pt idx="1">
                  <c:v>Február</c:v>
                </c:pt>
                <c:pt idx="2">
                  <c:v>Március</c:v>
                </c:pt>
                <c:pt idx="3">
                  <c:v>Április</c:v>
                </c:pt>
                <c:pt idx="4">
                  <c:v>Május</c:v>
                </c:pt>
                <c:pt idx="5">
                  <c:v>Június</c:v>
                </c:pt>
                <c:pt idx="6">
                  <c:v>Július</c:v>
                </c:pt>
                <c:pt idx="7">
                  <c:v>Augusztus</c:v>
                </c:pt>
                <c:pt idx="8">
                  <c:v>Szeptember</c:v>
                </c:pt>
                <c:pt idx="9">
                  <c:v>Október</c:v>
                </c:pt>
                <c:pt idx="10">
                  <c:v>November</c:v>
                </c:pt>
                <c:pt idx="11">
                  <c:v>December</c:v>
                </c:pt>
                <c:pt idx="12">
                  <c:v>Január</c:v>
                </c:pt>
                <c:pt idx="13">
                  <c:v>Február</c:v>
                </c:pt>
                <c:pt idx="14">
                  <c:v>Március</c:v>
                </c:pt>
                <c:pt idx="15">
                  <c:v>Április</c:v>
                </c:pt>
                <c:pt idx="16">
                  <c:v>Május</c:v>
                </c:pt>
                <c:pt idx="17">
                  <c:v>Június</c:v>
                </c:pt>
                <c:pt idx="18">
                  <c:v>Július</c:v>
                </c:pt>
                <c:pt idx="19">
                  <c:v>Augusztus</c:v>
                </c:pt>
                <c:pt idx="20">
                  <c:v>Szeptember</c:v>
                </c:pt>
                <c:pt idx="21">
                  <c:v>Október</c:v>
                </c:pt>
                <c:pt idx="22">
                  <c:v>November</c:v>
                </c:pt>
                <c:pt idx="23">
                  <c:v>December</c:v>
                </c:pt>
                <c:pt idx="24">
                  <c:v>Január</c:v>
                </c:pt>
                <c:pt idx="25">
                  <c:v>Február</c:v>
                </c:pt>
                <c:pt idx="26">
                  <c:v>Március</c:v>
                </c:pt>
                <c:pt idx="27">
                  <c:v>Április</c:v>
                </c:pt>
                <c:pt idx="28">
                  <c:v>Május</c:v>
                </c:pt>
                <c:pt idx="29">
                  <c:v>Június</c:v>
                </c:pt>
                <c:pt idx="30">
                  <c:v>Július</c:v>
                </c:pt>
                <c:pt idx="31">
                  <c:v>Augusztus</c:v>
                </c:pt>
                <c:pt idx="32">
                  <c:v>Szeptember</c:v>
                </c:pt>
                <c:pt idx="33">
                  <c:v>Október</c:v>
                </c:pt>
                <c:pt idx="34">
                  <c:v>November</c:v>
                </c:pt>
                <c:pt idx="35">
                  <c:v>December</c:v>
                </c:pt>
              </c:strCache>
            </c:strRef>
          </c:cat>
          <c:val>
            <c:numRef>
              <c:f>Munka1!$C$7:$AL$7</c:f>
              <c:numCache>
                <c:formatCode>#,##0\ "Ft"</c:formatCode>
                <c:ptCount val="36"/>
                <c:pt idx="0">
                  <c:v>5980</c:v>
                </c:pt>
                <c:pt idx="1">
                  <c:v>6541</c:v>
                </c:pt>
                <c:pt idx="2">
                  <c:v>3989</c:v>
                </c:pt>
                <c:pt idx="3">
                  <c:v>4467</c:v>
                </c:pt>
                <c:pt idx="4">
                  <c:v>1656</c:v>
                </c:pt>
                <c:pt idx="5">
                  <c:v>1516</c:v>
                </c:pt>
                <c:pt idx="6">
                  <c:v>2362</c:v>
                </c:pt>
                <c:pt idx="7">
                  <c:v>2011</c:v>
                </c:pt>
                <c:pt idx="8">
                  <c:v>671.5</c:v>
                </c:pt>
                <c:pt idx="9">
                  <c:v>3034.5</c:v>
                </c:pt>
                <c:pt idx="10">
                  <c:v>3561.67</c:v>
                </c:pt>
                <c:pt idx="11">
                  <c:v>5565</c:v>
                </c:pt>
                <c:pt idx="12">
                  <c:v>9468</c:v>
                </c:pt>
                <c:pt idx="13">
                  <c:v>6860</c:v>
                </c:pt>
                <c:pt idx="14">
                  <c:v>3340</c:v>
                </c:pt>
                <c:pt idx="15">
                  <c:v>3110</c:v>
                </c:pt>
                <c:pt idx="16">
                  <c:v>2560</c:v>
                </c:pt>
                <c:pt idx="17">
                  <c:v>2384</c:v>
                </c:pt>
                <c:pt idx="18">
                  <c:v>2416</c:v>
                </c:pt>
                <c:pt idx="19">
                  <c:v>1632</c:v>
                </c:pt>
                <c:pt idx="20">
                  <c:v>2460</c:v>
                </c:pt>
                <c:pt idx="21">
                  <c:v>5980</c:v>
                </c:pt>
                <c:pt idx="22">
                  <c:v>5590</c:v>
                </c:pt>
                <c:pt idx="23">
                  <c:v>15970</c:v>
                </c:pt>
                <c:pt idx="24">
                  <c:v>12100</c:v>
                </c:pt>
                <c:pt idx="25">
                  <c:v>8750</c:v>
                </c:pt>
                <c:pt idx="26">
                  <c:v>3393</c:v>
                </c:pt>
                <c:pt idx="27">
                  <c:v>2327</c:v>
                </c:pt>
                <c:pt idx="28">
                  <c:v>1537</c:v>
                </c:pt>
                <c:pt idx="29">
                  <c:v>1500</c:v>
                </c:pt>
                <c:pt idx="30">
                  <c:v>1500</c:v>
                </c:pt>
                <c:pt idx="31">
                  <c:v>1500</c:v>
                </c:pt>
                <c:pt idx="32">
                  <c:v>2083</c:v>
                </c:pt>
                <c:pt idx="33">
                  <c:v>4166</c:v>
                </c:pt>
              </c:numCache>
            </c:numRef>
          </c:val>
        </c:ser>
        <c:ser>
          <c:idx val="1"/>
          <c:order val="1"/>
          <c:tx>
            <c:v>ÉK</c:v>
          </c:tx>
          <c:spPr>
            <a:ln>
              <a:solidFill>
                <a:schemeClr val="bg1"/>
              </a:solidFill>
              <a:prstDash val="sysDash"/>
            </a:ln>
          </c:spPr>
          <c:marker>
            <c:symbol val="none"/>
          </c:marker>
          <c:val>
            <c:numRef>
              <c:f>Munka1!$C$6:$AJ$6</c:f>
              <c:numCache>
                <c:formatCode>#,##0\ "Ft"</c:formatCode>
                <c:ptCount val="34"/>
                <c:pt idx="0">
                  <c:v>5423</c:v>
                </c:pt>
                <c:pt idx="1">
                  <c:v>5880</c:v>
                </c:pt>
                <c:pt idx="2">
                  <c:v>3150</c:v>
                </c:pt>
                <c:pt idx="3">
                  <c:v>3340</c:v>
                </c:pt>
                <c:pt idx="4">
                  <c:v>873</c:v>
                </c:pt>
                <c:pt idx="5">
                  <c:v>1003</c:v>
                </c:pt>
                <c:pt idx="6">
                  <c:v>1000</c:v>
                </c:pt>
                <c:pt idx="7">
                  <c:v>1000</c:v>
                </c:pt>
                <c:pt idx="8">
                  <c:v>178.5</c:v>
                </c:pt>
                <c:pt idx="9">
                  <c:v>2167.5</c:v>
                </c:pt>
                <c:pt idx="10">
                  <c:v>2120.65</c:v>
                </c:pt>
                <c:pt idx="11">
                  <c:v>6489</c:v>
                </c:pt>
                <c:pt idx="12">
                  <c:v>11664</c:v>
                </c:pt>
                <c:pt idx="13">
                  <c:v>8730</c:v>
                </c:pt>
                <c:pt idx="14">
                  <c:v>5470</c:v>
                </c:pt>
                <c:pt idx="15">
                  <c:v>2480</c:v>
                </c:pt>
                <c:pt idx="16">
                  <c:v>1830</c:v>
                </c:pt>
                <c:pt idx="17">
                  <c:v>1856</c:v>
                </c:pt>
                <c:pt idx="18">
                  <c:v>1604</c:v>
                </c:pt>
                <c:pt idx="19">
                  <c:v>1000</c:v>
                </c:pt>
                <c:pt idx="20">
                  <c:v>1760</c:v>
                </c:pt>
                <c:pt idx="21">
                  <c:v>2280</c:v>
                </c:pt>
                <c:pt idx="22">
                  <c:v>2790</c:v>
                </c:pt>
                <c:pt idx="23">
                  <c:v>6160</c:v>
                </c:pt>
                <c:pt idx="24">
                  <c:v>5490</c:v>
                </c:pt>
                <c:pt idx="25">
                  <c:v>4360</c:v>
                </c:pt>
                <c:pt idx="26">
                  <c:v>1763</c:v>
                </c:pt>
                <c:pt idx="27">
                  <c:v>1353</c:v>
                </c:pt>
                <c:pt idx="28">
                  <c:v>1506</c:v>
                </c:pt>
                <c:pt idx="29">
                  <c:v>1500</c:v>
                </c:pt>
                <c:pt idx="30">
                  <c:v>1500</c:v>
                </c:pt>
                <c:pt idx="31">
                  <c:v>1500</c:v>
                </c:pt>
                <c:pt idx="32">
                  <c:v>1940</c:v>
                </c:pt>
                <c:pt idx="33">
                  <c:v>3515</c:v>
                </c:pt>
              </c:numCache>
            </c:numRef>
          </c:val>
        </c:ser>
        <c:marker val="1"/>
        <c:axId val="72473600"/>
        <c:axId val="72749824"/>
      </c:lineChart>
      <c:catAx>
        <c:axId val="72473600"/>
        <c:scaling>
          <c:orientation val="minMax"/>
        </c:scaling>
        <c:axPos val="b"/>
        <c:numFmt formatCode="General" sourceLinked="1"/>
        <c:maj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b="1" baseline="0">
                <a:solidFill>
                  <a:schemeClr val="bg1"/>
                </a:solidFill>
              </a:defRPr>
            </a:pPr>
            <a:endParaRPr lang="hu-HU"/>
          </a:p>
        </c:txPr>
        <c:crossAx val="72749824"/>
        <c:crosses val="autoZero"/>
        <c:auto val="1"/>
        <c:lblAlgn val="ctr"/>
        <c:lblOffset val="100"/>
      </c:catAx>
      <c:valAx>
        <c:axId val="72749824"/>
        <c:scaling>
          <c:orientation val="minMax"/>
        </c:scaling>
        <c:axPos val="l"/>
        <c:majorGridlines/>
        <c:minorGridlines/>
        <c:numFmt formatCode="#,##0\ &quot;Ft&quot;" sourceLinked="1"/>
        <c:majorTickMark val="none"/>
        <c:tickLblPos val="nextTo"/>
        <c:spPr>
          <a:noFill/>
          <a:ln w="9525">
            <a:solidFill>
              <a:schemeClr val="bg1"/>
            </a:solidFill>
          </a:ln>
        </c:spPr>
        <c:txPr>
          <a:bodyPr/>
          <a:lstStyle/>
          <a:p>
            <a:pPr>
              <a:defRPr b="1" baseline="0">
                <a:solidFill>
                  <a:schemeClr val="bg1"/>
                </a:solidFill>
              </a:defRPr>
            </a:pPr>
            <a:endParaRPr lang="hu-HU"/>
          </a:p>
        </c:txPr>
        <c:crossAx val="72473600"/>
        <c:crosses val="autoZero"/>
        <c:crossBetween val="between"/>
      </c:valAx>
    </c:plotArea>
    <c:plotVisOnly val="1"/>
    <c:dispBlanksAs val="gap"/>
  </c:chart>
  <c:spPr>
    <a:noFill/>
  </c:sp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autoTitleDeleted val="1"/>
    <c:plotArea>
      <c:layout>
        <c:manualLayout>
          <c:layoutTarget val="inner"/>
          <c:xMode val="edge"/>
          <c:yMode val="edge"/>
          <c:x val="0.12317634994420897"/>
          <c:y val="0.2519855357063418"/>
          <c:w val="0.85354330708661419"/>
          <c:h val="0.47669176946102076"/>
        </c:manualLayout>
      </c:layout>
      <c:lineChart>
        <c:grouping val="standard"/>
        <c:ser>
          <c:idx val="0"/>
          <c:order val="0"/>
          <c:spPr>
            <a:ln>
              <a:solidFill>
                <a:srgbClr val="FF0000"/>
              </a:solidFill>
            </a:ln>
          </c:spPr>
          <c:marker>
            <c:symbol val="none"/>
          </c:marker>
          <c:dPt>
            <c:idx val="6"/>
            <c:spPr>
              <a:ln>
                <a:solidFill>
                  <a:srgbClr val="0070C0"/>
                </a:solidFill>
              </a:ln>
            </c:spPr>
          </c:dPt>
          <c:dPt>
            <c:idx val="7"/>
            <c:spPr>
              <a:ln>
                <a:solidFill>
                  <a:srgbClr val="0070C0"/>
                </a:solidFill>
              </a:ln>
            </c:spPr>
          </c:dPt>
          <c:dPt>
            <c:idx val="8"/>
            <c:spPr>
              <a:ln>
                <a:solidFill>
                  <a:srgbClr val="0070C0"/>
                </a:solidFill>
              </a:ln>
            </c:spPr>
          </c:dPt>
          <c:dPt>
            <c:idx val="18"/>
            <c:spPr>
              <a:ln>
                <a:solidFill>
                  <a:srgbClr val="0070C0"/>
                </a:solidFill>
              </a:ln>
            </c:spPr>
          </c:dPt>
          <c:dPt>
            <c:idx val="19"/>
            <c:spPr>
              <a:ln>
                <a:solidFill>
                  <a:srgbClr val="0070C0"/>
                </a:solidFill>
              </a:ln>
            </c:spPr>
          </c:dPt>
          <c:dPt>
            <c:idx val="20"/>
            <c:spPr>
              <a:ln>
                <a:solidFill>
                  <a:srgbClr val="0070C0"/>
                </a:solidFill>
              </a:ln>
            </c:spPr>
          </c:dPt>
          <c:dPt>
            <c:idx val="30"/>
            <c:spPr/>
          </c:dPt>
          <c:dPt>
            <c:idx val="31"/>
            <c:spPr/>
          </c:dPt>
          <c:cat>
            <c:strRef>
              <c:f>Munka1!$C$3:$AL$3</c:f>
              <c:strCache>
                <c:ptCount val="36"/>
                <c:pt idx="0">
                  <c:v>Január</c:v>
                </c:pt>
                <c:pt idx="1">
                  <c:v>Február</c:v>
                </c:pt>
                <c:pt idx="2">
                  <c:v>Március</c:v>
                </c:pt>
                <c:pt idx="3">
                  <c:v>Április</c:v>
                </c:pt>
                <c:pt idx="4">
                  <c:v>Május</c:v>
                </c:pt>
                <c:pt idx="5">
                  <c:v>Június</c:v>
                </c:pt>
                <c:pt idx="6">
                  <c:v>Július</c:v>
                </c:pt>
                <c:pt idx="7">
                  <c:v>Augusztus</c:v>
                </c:pt>
                <c:pt idx="8">
                  <c:v>Szeptember</c:v>
                </c:pt>
                <c:pt idx="9">
                  <c:v>Október</c:v>
                </c:pt>
                <c:pt idx="10">
                  <c:v>November</c:v>
                </c:pt>
                <c:pt idx="11">
                  <c:v>December</c:v>
                </c:pt>
                <c:pt idx="12">
                  <c:v>Január</c:v>
                </c:pt>
                <c:pt idx="13">
                  <c:v>Február</c:v>
                </c:pt>
                <c:pt idx="14">
                  <c:v>Március</c:v>
                </c:pt>
                <c:pt idx="15">
                  <c:v>Április</c:v>
                </c:pt>
                <c:pt idx="16">
                  <c:v>Május</c:v>
                </c:pt>
                <c:pt idx="17">
                  <c:v>Június</c:v>
                </c:pt>
                <c:pt idx="18">
                  <c:v>Július</c:v>
                </c:pt>
                <c:pt idx="19">
                  <c:v>Augusztus</c:v>
                </c:pt>
                <c:pt idx="20">
                  <c:v>Szeptember</c:v>
                </c:pt>
                <c:pt idx="21">
                  <c:v>Október</c:v>
                </c:pt>
                <c:pt idx="22">
                  <c:v>November</c:v>
                </c:pt>
                <c:pt idx="23">
                  <c:v>December</c:v>
                </c:pt>
                <c:pt idx="24">
                  <c:v>Január</c:v>
                </c:pt>
                <c:pt idx="25">
                  <c:v>Február</c:v>
                </c:pt>
                <c:pt idx="26">
                  <c:v>Március</c:v>
                </c:pt>
                <c:pt idx="27">
                  <c:v>Április</c:v>
                </c:pt>
                <c:pt idx="28">
                  <c:v>Május</c:v>
                </c:pt>
                <c:pt idx="29">
                  <c:v>Június</c:v>
                </c:pt>
                <c:pt idx="30">
                  <c:v>Július</c:v>
                </c:pt>
                <c:pt idx="31">
                  <c:v>Augusztus</c:v>
                </c:pt>
                <c:pt idx="32">
                  <c:v>Szeptember</c:v>
                </c:pt>
                <c:pt idx="33">
                  <c:v>Október</c:v>
                </c:pt>
                <c:pt idx="34">
                  <c:v>November</c:v>
                </c:pt>
                <c:pt idx="35">
                  <c:v>December</c:v>
                </c:pt>
              </c:strCache>
            </c:strRef>
          </c:cat>
          <c:val>
            <c:numRef>
              <c:f>Munka1!$C$8:$AL$8</c:f>
              <c:numCache>
                <c:formatCode>#,##0\ "Ft"</c:formatCode>
                <c:ptCount val="36"/>
                <c:pt idx="0">
                  <c:v>9294</c:v>
                </c:pt>
                <c:pt idx="1">
                  <c:v>9860</c:v>
                </c:pt>
                <c:pt idx="2">
                  <c:v>4827</c:v>
                </c:pt>
                <c:pt idx="3">
                  <c:v>5612</c:v>
                </c:pt>
                <c:pt idx="4">
                  <c:v>2230</c:v>
                </c:pt>
                <c:pt idx="5">
                  <c:v>1012</c:v>
                </c:pt>
                <c:pt idx="6">
                  <c:v>2371</c:v>
                </c:pt>
                <c:pt idx="7">
                  <c:v>2686</c:v>
                </c:pt>
                <c:pt idx="8">
                  <c:v>535.5</c:v>
                </c:pt>
                <c:pt idx="9">
                  <c:v>5151</c:v>
                </c:pt>
                <c:pt idx="10">
                  <c:v>5426.8200000000024</c:v>
                </c:pt>
                <c:pt idx="11">
                  <c:v>18626</c:v>
                </c:pt>
                <c:pt idx="12">
                  <c:v>21427</c:v>
                </c:pt>
                <c:pt idx="13">
                  <c:v>14580</c:v>
                </c:pt>
                <c:pt idx="14">
                  <c:v>12530</c:v>
                </c:pt>
                <c:pt idx="15">
                  <c:v>8264</c:v>
                </c:pt>
                <c:pt idx="16">
                  <c:v>3400</c:v>
                </c:pt>
                <c:pt idx="17">
                  <c:v>1768</c:v>
                </c:pt>
                <c:pt idx="18">
                  <c:v>3536</c:v>
                </c:pt>
                <c:pt idx="19">
                  <c:v>1948</c:v>
                </c:pt>
                <c:pt idx="20">
                  <c:v>3380</c:v>
                </c:pt>
                <c:pt idx="21">
                  <c:v>10890</c:v>
                </c:pt>
                <c:pt idx="22">
                  <c:v>7470</c:v>
                </c:pt>
                <c:pt idx="23">
                  <c:v>21360</c:v>
                </c:pt>
                <c:pt idx="24">
                  <c:v>16310</c:v>
                </c:pt>
                <c:pt idx="25">
                  <c:v>13230</c:v>
                </c:pt>
                <c:pt idx="26">
                  <c:v>4298</c:v>
                </c:pt>
                <c:pt idx="27">
                  <c:v>2631</c:v>
                </c:pt>
                <c:pt idx="28">
                  <c:v>1519</c:v>
                </c:pt>
                <c:pt idx="29">
                  <c:v>1500</c:v>
                </c:pt>
                <c:pt idx="30">
                  <c:v>1500</c:v>
                </c:pt>
                <c:pt idx="31">
                  <c:v>1500</c:v>
                </c:pt>
                <c:pt idx="32">
                  <c:v>2051</c:v>
                </c:pt>
                <c:pt idx="33">
                  <c:v>5623</c:v>
                </c:pt>
              </c:numCache>
            </c:numRef>
          </c:val>
        </c:ser>
        <c:marker val="1"/>
        <c:axId val="72790400"/>
        <c:axId val="72791936"/>
      </c:lineChart>
      <c:catAx>
        <c:axId val="72790400"/>
        <c:scaling>
          <c:orientation val="minMax"/>
        </c:scaling>
        <c:axPos val="b"/>
        <c:numFmt formatCode="General" sourceLinked="1"/>
        <c:maj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b="1" baseline="0">
                <a:solidFill>
                  <a:schemeClr val="bg1"/>
                </a:solidFill>
              </a:defRPr>
            </a:pPr>
            <a:endParaRPr lang="hu-HU"/>
          </a:p>
        </c:txPr>
        <c:crossAx val="72791936"/>
        <c:crosses val="autoZero"/>
        <c:auto val="1"/>
        <c:lblAlgn val="ctr"/>
        <c:lblOffset val="100"/>
      </c:catAx>
      <c:valAx>
        <c:axId val="72791936"/>
        <c:scaling>
          <c:orientation val="minMax"/>
        </c:scaling>
        <c:axPos val="l"/>
        <c:majorGridlines/>
        <c:minorGridlines/>
        <c:numFmt formatCode="#,##0\ &quot;Ft&quot;" sourceLinked="1"/>
        <c:majorTickMark val="none"/>
        <c:tickLblPos val="nextTo"/>
        <c:spPr>
          <a:ln w="9525">
            <a:solidFill>
              <a:schemeClr val="tx1"/>
            </a:solidFill>
          </a:ln>
        </c:spPr>
        <c:txPr>
          <a:bodyPr/>
          <a:lstStyle/>
          <a:p>
            <a:pPr>
              <a:defRPr b="1" baseline="0">
                <a:solidFill>
                  <a:schemeClr val="bg1"/>
                </a:solidFill>
              </a:defRPr>
            </a:pPr>
            <a:endParaRPr lang="hu-HU"/>
          </a:p>
        </c:txPr>
        <c:crossAx val="7279040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title>
      <c:tx>
        <c:rich>
          <a:bodyPr/>
          <a:lstStyle/>
          <a:p>
            <a:pPr>
              <a:defRPr/>
            </a:pPr>
            <a:r>
              <a:rPr lang="hu-HU"/>
              <a:t>Fűtés költség alakulása 25 év alatt</a:t>
            </a:r>
          </a:p>
        </c:rich>
      </c:tx>
    </c:title>
    <c:plotArea>
      <c:layout>
        <c:manualLayout>
          <c:layoutTarget val="inner"/>
          <c:xMode val="edge"/>
          <c:yMode val="edge"/>
          <c:x val="0.18405310509592318"/>
          <c:y val="0.16261858572026336"/>
          <c:w val="0.63802002209367648"/>
          <c:h val="0.61523313933584378"/>
        </c:manualLayout>
      </c:layout>
      <c:lineChart>
        <c:grouping val="standard"/>
        <c:ser>
          <c:idx val="0"/>
          <c:order val="0"/>
          <c:tx>
            <c:v>Geo számla</c:v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numRef>
              <c:f>Munka1!$J$134:$J$158</c:f>
              <c:numCache>
                <c:formatCode>General</c:formatCode>
                <c:ptCount val="2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</c:numCache>
            </c:numRef>
          </c:cat>
          <c:val>
            <c:numRef>
              <c:f>Munka1!$L$134:$L$158</c:f>
              <c:numCache>
                <c:formatCode>#,##0\ "Ft"</c:formatCode>
                <c:ptCount val="25"/>
                <c:pt idx="0">
                  <c:v>1288298.0916556579</c:v>
                </c:pt>
                <c:pt idx="1">
                  <c:v>1339830.0153218836</c:v>
                </c:pt>
                <c:pt idx="2">
                  <c:v>1393423.2159347595</c:v>
                </c:pt>
                <c:pt idx="3">
                  <c:v>1449160.1445721507</c:v>
                </c:pt>
                <c:pt idx="4">
                  <c:v>1507126.550355036</c:v>
                </c:pt>
                <c:pt idx="5">
                  <c:v>1567411.6123692382</c:v>
                </c:pt>
                <c:pt idx="6">
                  <c:v>1630108.0768640076</c:v>
                </c:pt>
                <c:pt idx="7">
                  <c:v>1695312.399938568</c:v>
                </c:pt>
                <c:pt idx="8">
                  <c:v>1763124.8959361101</c:v>
                </c:pt>
                <c:pt idx="9">
                  <c:v>1833649.8917735545</c:v>
                </c:pt>
                <c:pt idx="10">
                  <c:v>1906995.8874444976</c:v>
                </c:pt>
                <c:pt idx="11">
                  <c:v>1983275.7229422776</c:v>
                </c:pt>
                <c:pt idx="12">
                  <c:v>2062606.7518599674</c:v>
                </c:pt>
                <c:pt idx="13">
                  <c:v>2145111.0219343673</c:v>
                </c:pt>
                <c:pt idx="14">
                  <c:v>2230915.4628117387</c:v>
                </c:pt>
                <c:pt idx="15">
                  <c:v>2320152.0813242104</c:v>
                </c:pt>
                <c:pt idx="16">
                  <c:v>2412958.1645771791</c:v>
                </c:pt>
                <c:pt idx="17">
                  <c:v>2509476.4911602647</c:v>
                </c:pt>
                <c:pt idx="18">
                  <c:v>2609855.5508066746</c:v>
                </c:pt>
                <c:pt idx="19">
                  <c:v>2714249.7728389432</c:v>
                </c:pt>
                <c:pt idx="20">
                  <c:v>2822819.7637525024</c:v>
                </c:pt>
                <c:pt idx="21">
                  <c:v>2935732.5543026007</c:v>
                </c:pt>
                <c:pt idx="22">
                  <c:v>3053161.8564747036</c:v>
                </c:pt>
                <c:pt idx="23">
                  <c:v>3175288.3307336913</c:v>
                </c:pt>
                <c:pt idx="24">
                  <c:v>3302299.8639630396</c:v>
                </c:pt>
              </c:numCache>
            </c:numRef>
          </c:val>
        </c:ser>
        <c:ser>
          <c:idx val="1"/>
          <c:order val="1"/>
          <c:tx>
            <c:v>Gázszámla</c:v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val>
            <c:numRef>
              <c:f>Munka1!$O$134:$O$158</c:f>
              <c:numCache>
                <c:formatCode>#,##0\ "Ft"</c:formatCode>
                <c:ptCount val="25"/>
                <c:pt idx="0">
                  <c:v>2430786.0402461728</c:v>
                </c:pt>
                <c:pt idx="1">
                  <c:v>2673864.6442707912</c:v>
                </c:pt>
                <c:pt idx="2">
                  <c:v>2941251.1086978693</c:v>
                </c:pt>
                <c:pt idx="3">
                  <c:v>3235376.2195676551</c:v>
                </c:pt>
                <c:pt idx="4">
                  <c:v>3558913.8415244222</c:v>
                </c:pt>
                <c:pt idx="5">
                  <c:v>3914805.2256768658</c:v>
                </c:pt>
                <c:pt idx="6">
                  <c:v>4306285.7482445538</c:v>
                </c:pt>
                <c:pt idx="7">
                  <c:v>4736914.3230690034</c:v>
                </c:pt>
                <c:pt idx="8">
                  <c:v>5210605.7553759068</c:v>
                </c:pt>
                <c:pt idx="9">
                  <c:v>5731666.3309134971</c:v>
                </c:pt>
                <c:pt idx="10">
                  <c:v>6304832.9640048472</c:v>
                </c:pt>
                <c:pt idx="11">
                  <c:v>6935316.2604053319</c:v>
                </c:pt>
                <c:pt idx="12">
                  <c:v>7628847.886445865</c:v>
                </c:pt>
                <c:pt idx="13">
                  <c:v>8391732.6750904508</c:v>
                </c:pt>
                <c:pt idx="14">
                  <c:v>9230905.9425994903</c:v>
                </c:pt>
                <c:pt idx="15">
                  <c:v>10153996.536859445</c:v>
                </c:pt>
                <c:pt idx="16">
                  <c:v>11169396.190545384</c:v>
                </c:pt>
                <c:pt idx="17">
                  <c:v>12286335.809599929</c:v>
                </c:pt>
                <c:pt idx="18">
                  <c:v>13514969.390559927</c:v>
                </c:pt>
                <c:pt idx="19">
                  <c:v>14866466.329615913</c:v>
                </c:pt>
                <c:pt idx="20">
                  <c:v>16353112.962577505</c:v>
                </c:pt>
                <c:pt idx="21">
                  <c:v>17988424.258835256</c:v>
                </c:pt>
                <c:pt idx="22">
                  <c:v>19787266.684718776</c:v>
                </c:pt>
                <c:pt idx="23">
                  <c:v>21765993.353190657</c:v>
                </c:pt>
                <c:pt idx="24">
                  <c:v>23942592.688509721</c:v>
                </c:pt>
              </c:numCache>
            </c:numRef>
          </c:val>
        </c:ser>
        <c:marker val="1"/>
        <c:axId val="72836608"/>
        <c:axId val="72838144"/>
      </c:lineChart>
      <c:catAx>
        <c:axId val="72836608"/>
        <c:scaling>
          <c:orientation val="minMax"/>
        </c:scaling>
        <c:axPos val="b"/>
        <c:numFmt formatCode="General" sourceLinked="0"/>
        <c:majorTickMark val="none"/>
        <c:tickLblPos val="nextTo"/>
        <c:crossAx val="72838144"/>
        <c:crosses val="autoZero"/>
        <c:lblAlgn val="ctr"/>
        <c:lblOffset val="100"/>
      </c:catAx>
      <c:valAx>
        <c:axId val="7283814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hu-HU"/>
                  <a:t>Fűtés költség</a:t>
                </a:r>
              </a:p>
            </c:rich>
          </c:tx>
        </c:title>
        <c:numFmt formatCode="#,##0\ &quot;Ft&quot;" sourceLinked="1"/>
        <c:majorTickMark val="none"/>
        <c:tickLblPos val="nextTo"/>
        <c:crossAx val="72836608"/>
        <c:crosses val="autoZero"/>
        <c:crossBetween val="between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c:spPr>
    </c:plotArea>
    <c:legend>
      <c:legendPos val="r"/>
    </c:legend>
    <c:plotVisOnly val="1"/>
    <c:dispBlanksAs val="gap"/>
  </c:chart>
  <c:spPr>
    <a:gradFill>
      <a:gsLst>
        <a:gs pos="0">
          <a:srgbClr val="4F81BD">
            <a:tint val="66000"/>
            <a:satMod val="160000"/>
          </a:srgbClr>
        </a:gs>
        <a:gs pos="50000">
          <a:srgbClr val="4F81BD">
            <a:tint val="44500"/>
            <a:satMod val="160000"/>
          </a:srgbClr>
        </a:gs>
        <a:gs pos="100000">
          <a:srgbClr val="4F81BD">
            <a:tint val="23500"/>
            <a:satMod val="160000"/>
          </a:srgbClr>
        </a:gs>
      </a:gsLst>
      <a:lin ang="5400000" scaled="0"/>
    </a:gradFill>
    <a:scene3d>
      <a:camera prst="orthographicFront"/>
      <a:lightRig rig="threePt" dir="t"/>
    </a:scene3d>
    <a:sp3d>
      <a:bevelT w="165100" prst="coolSlant"/>
    </a:sp3d>
  </c:spPr>
  <c:txPr>
    <a:bodyPr/>
    <a:lstStyle/>
    <a:p>
      <a:pPr>
        <a:defRPr baseline="0">
          <a:solidFill>
            <a:schemeClr val="accent6">
              <a:lumMod val="75000"/>
            </a:schemeClr>
          </a:solidFill>
        </a:defRPr>
      </a:pPr>
      <a:endParaRPr lang="hu-HU"/>
    </a:p>
  </c:txPr>
  <c:externalData r:id="rId1"/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rawing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0.06225</cdr:x>
      <cdr:y>0.9805</cdr:y>
    </cdr:from>
    <cdr:to>
      <cdr:x>0.06225</cdr:x>
      <cdr:y>0.98245</cdr:y>
    </cdr:to>
    <cdr:sp macro="" textlink="">
      <cdr:nvSpPr>
        <cdr:cNvPr id="2" name="Szövegdoboz 1"/>
        <cdr:cNvSpPr txBox="1"/>
      </cdr:nvSpPr>
      <cdr:spPr>
        <a:xfrm xmlns:a="http://schemas.openxmlformats.org/drawingml/2006/main">
          <a:off x="581025" y="38100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hu-HU" sz="1100" dirty="0"/>
        </a:p>
      </cdr:txBody>
    </cdr:sp>
  </cdr:relSizeAnchor>
  <cdr:relSizeAnchor xmlns:cdr="http://schemas.openxmlformats.org/drawingml/2006/chartDrawing">
    <cdr:from>
      <cdr:x>0.0735</cdr:x>
      <cdr:y>0.86925</cdr:y>
    </cdr:from>
    <cdr:to>
      <cdr:x>0.94921</cdr:x>
      <cdr:y>0.96852</cdr:y>
    </cdr:to>
    <cdr:sp macro="" textlink="">
      <cdr:nvSpPr>
        <cdr:cNvPr id="3" name="Szövegdoboz 2"/>
        <cdr:cNvSpPr txBox="1"/>
      </cdr:nvSpPr>
      <cdr:spPr>
        <a:xfrm xmlns:a="http://schemas.openxmlformats.org/drawingml/2006/main">
          <a:off x="600074" y="3419474"/>
          <a:ext cx="5095875" cy="3905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hu-HU" sz="1100" dirty="0"/>
        </a:p>
      </cdr:txBody>
    </cdr:sp>
  </cdr:relSizeAnchor>
  <cdr:relSizeAnchor xmlns:cdr="http://schemas.openxmlformats.org/drawingml/2006/chartDrawing">
    <cdr:from>
      <cdr:x>0</cdr:x>
      <cdr:y>0.13514</cdr:y>
    </cdr:from>
    <cdr:to>
      <cdr:x>1</cdr:x>
      <cdr:y>1</cdr:y>
    </cdr:to>
    <cdr:pic>
      <cdr:nvPicPr>
        <cdr:cNvPr id="5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714380"/>
          <a:ext cx="7858179" cy="4572032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0.0355</cdr:x>
      <cdr:y>0.787</cdr:y>
    </cdr:from>
    <cdr:to>
      <cdr:x>0.0355</cdr:x>
      <cdr:y>0.78724</cdr:y>
    </cdr:to>
    <cdr:sp macro="" textlink="">
      <cdr:nvSpPr>
        <cdr:cNvPr id="2" name="Szövegdoboz 1"/>
        <cdr:cNvSpPr txBox="1"/>
      </cdr:nvSpPr>
      <cdr:spPr>
        <a:xfrm xmlns:a="http://schemas.openxmlformats.org/drawingml/2006/main">
          <a:off x="581025" y="38100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0.07399</cdr:x>
      <cdr:y>0.86803</cdr:y>
    </cdr:from>
    <cdr:to>
      <cdr:x>0.94921</cdr:x>
      <cdr:y>0.96828</cdr:y>
    </cdr:to>
    <cdr:sp macro="" textlink="">
      <cdr:nvSpPr>
        <cdr:cNvPr id="3" name="Szövegdoboz 2"/>
        <cdr:cNvSpPr txBox="1"/>
      </cdr:nvSpPr>
      <cdr:spPr>
        <a:xfrm xmlns:a="http://schemas.openxmlformats.org/drawingml/2006/main">
          <a:off x="600074" y="3419474"/>
          <a:ext cx="5095875" cy="3905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0.27767</cdr:x>
      <cdr:y>0.89104</cdr:y>
    </cdr:from>
    <cdr:to>
      <cdr:x>0.76017</cdr:x>
      <cdr:y>0.97579</cdr:y>
    </cdr:to>
    <cdr:sp macro="" textlink="">
      <cdr:nvSpPr>
        <cdr:cNvPr id="4" name="Szövegdoboz 3"/>
        <cdr:cNvSpPr txBox="1"/>
      </cdr:nvSpPr>
      <cdr:spPr>
        <a:xfrm xmlns:a="http://schemas.openxmlformats.org/drawingml/2006/main">
          <a:off x="1800225" y="3505199"/>
          <a:ext cx="2790825" cy="333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hu-HU" sz="1000"/>
            <a:t>Az 5-letház</a:t>
          </a:r>
          <a:r>
            <a:rPr lang="hu-HU" sz="1000" baseline="0"/>
            <a:t> I. üteméből meríett mérési adatok.  </a:t>
          </a:r>
          <a:endParaRPr lang="hu-HU" sz="1000"/>
        </a:p>
      </cdr:txBody>
    </cdr:sp>
  </cdr:relSizeAnchor>
  <cdr:relSizeAnchor xmlns:cdr="http://schemas.openxmlformats.org/drawingml/2006/chartDrawing">
    <cdr:from>
      <cdr:x>0.87082</cdr:x>
      <cdr:y>0.30266</cdr:y>
    </cdr:from>
    <cdr:to>
      <cdr:x>0.90413</cdr:x>
      <cdr:y>0.3631</cdr:y>
    </cdr:to>
    <cdr:pic>
      <cdr:nvPicPr>
        <cdr:cNvPr id="5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8924925" y="1190625"/>
          <a:ext cx="341406" cy="237765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0.86989</cdr:x>
      <cdr:y>0.35109</cdr:y>
    </cdr:from>
    <cdr:to>
      <cdr:x>0.90558</cdr:x>
      <cdr:y>0.41153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8915400" y="1381125"/>
          <a:ext cx="365792" cy="237765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0.49907</cdr:x>
      <cdr:y>0.43826</cdr:y>
    </cdr:from>
    <cdr:to>
      <cdr:x>0.58829</cdr:x>
      <cdr:y>0.49153</cdr:y>
    </cdr:to>
    <cdr:sp macro="" textlink="">
      <cdr:nvSpPr>
        <cdr:cNvPr id="7" name="Szövegdoboz 6"/>
        <cdr:cNvSpPr txBox="1"/>
      </cdr:nvSpPr>
      <cdr:spPr>
        <a:xfrm xmlns:a="http://schemas.openxmlformats.org/drawingml/2006/main">
          <a:off x="5114925" y="1724025"/>
          <a:ext cx="914400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hu-HU" sz="1100"/>
        </a:p>
      </cdr:txBody>
    </cdr:sp>
  </cdr:relSizeAnchor>
  <cdr:relSizeAnchor xmlns:cdr="http://schemas.openxmlformats.org/drawingml/2006/chartDrawing">
    <cdr:from>
      <cdr:x>0.51022</cdr:x>
      <cdr:y>0.44068</cdr:y>
    </cdr:from>
    <cdr:to>
      <cdr:x>0.59944</cdr:x>
      <cdr:y>0.52785</cdr:y>
    </cdr:to>
    <cdr:sp macro="" textlink="">
      <cdr:nvSpPr>
        <cdr:cNvPr id="8" name="Szövegdoboz 7"/>
        <cdr:cNvSpPr txBox="1"/>
      </cdr:nvSpPr>
      <cdr:spPr>
        <a:xfrm xmlns:a="http://schemas.openxmlformats.org/drawingml/2006/main">
          <a:off x="5229225" y="1733550"/>
          <a:ext cx="914400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hu-HU" sz="1100"/>
        </a:p>
      </cdr:txBody>
    </cdr:sp>
  </cdr:relSizeAnchor>
  <cdr:relSizeAnchor xmlns:cdr="http://schemas.openxmlformats.org/drawingml/2006/chartDrawing">
    <cdr:from>
      <cdr:x>0.33088</cdr:x>
      <cdr:y>0.325</cdr:y>
    </cdr:from>
    <cdr:to>
      <cdr:x>0.66176</cdr:x>
      <cdr:y>0.375</cdr:y>
    </cdr:to>
    <cdr:sp macro="" textlink="">
      <cdr:nvSpPr>
        <cdr:cNvPr id="9" name="Szövegdoboz 8"/>
        <cdr:cNvSpPr txBox="1"/>
      </cdr:nvSpPr>
      <cdr:spPr>
        <a:xfrm xmlns:a="http://schemas.openxmlformats.org/drawingml/2006/main">
          <a:off x="3214710" y="1857388"/>
          <a:ext cx="3214710" cy="285752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hu-HU" sz="1260" b="1" dirty="0">
              <a:solidFill>
                <a:srgbClr val="FF0000"/>
              </a:solidFill>
              <a:latin typeface="Arial Narrow" pitchFamily="34" charset="0"/>
            </a:rPr>
            <a:t>Kisbaba született a DK lakásban belső</a:t>
          </a:r>
          <a:r>
            <a:rPr lang="hu-HU" sz="1260" b="1" baseline="0" dirty="0">
              <a:solidFill>
                <a:srgbClr val="FF0000"/>
              </a:solidFill>
              <a:latin typeface="Arial Narrow" pitchFamily="34" charset="0"/>
            </a:rPr>
            <a:t> hőm </a:t>
          </a:r>
          <a:r>
            <a:rPr lang="hu-HU" sz="1260" b="1" baseline="0" dirty="0" smtClean="0">
              <a:solidFill>
                <a:srgbClr val="FF0000"/>
              </a:solidFill>
              <a:latin typeface="Arial Narrow" pitchFamily="34" charset="0"/>
            </a:rPr>
            <a:t>25°C</a:t>
          </a:r>
          <a:endParaRPr lang="hu-HU" sz="1260" b="1" dirty="0">
            <a:solidFill>
              <a:srgbClr val="FF0000"/>
            </a:solidFill>
            <a:latin typeface="Arial Narrow" pitchFamily="34" charset="0"/>
          </a:endParaRPr>
        </a:p>
      </cdr:txBody>
    </cdr:sp>
  </cdr:relSizeAnchor>
  <cdr:relSizeAnchor xmlns:cdr="http://schemas.openxmlformats.org/drawingml/2006/chartDrawing">
    <cdr:from>
      <cdr:x>0.54182</cdr:x>
      <cdr:y>0.40436</cdr:y>
    </cdr:from>
    <cdr:to>
      <cdr:x>0.60502</cdr:x>
      <cdr:y>0.65375</cdr:y>
    </cdr:to>
    <cdr:sp macro="" textlink="">
      <cdr:nvSpPr>
        <cdr:cNvPr id="11" name="Egyenes összekötő nyíllal 10"/>
        <cdr:cNvSpPr/>
      </cdr:nvSpPr>
      <cdr:spPr>
        <a:xfrm xmlns:a="http://schemas.openxmlformats.org/drawingml/2006/main" rot="16200000" flipH="1">
          <a:off x="5553075" y="1590674"/>
          <a:ext cx="647701" cy="981076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rgbClr val="FFFF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</cdr:x>
      <cdr:y>0</cdr:y>
    </cdr:from>
    <cdr:to>
      <cdr:x>9.75714E-8</cdr:x>
      <cdr:y>0.46961</cdr:y>
    </cdr:to>
    <cdr:sp macro="" textlink="">
      <cdr:nvSpPr>
        <cdr:cNvPr id="12" name="Egyenes összekötő 11"/>
        <cdr:cNvSpPr/>
      </cdr:nvSpPr>
      <cdr:spPr>
        <a:xfrm xmlns:a="http://schemas.openxmlformats.org/drawingml/2006/main" flipH="1">
          <a:off x="0" y="0"/>
          <a:ext cx="1" cy="184737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 cap="flat" cmpd="sng" algn="ctr">
          <a:solidFill>
            <a:srgbClr val="4F81BD">
              <a:shade val="95000"/>
              <a:satMod val="105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0.5186</cdr:x>
      <cdr:y>0.25182</cdr:y>
    </cdr:from>
    <cdr:to>
      <cdr:x>0.58088</cdr:x>
      <cdr:y>0.3125</cdr:y>
    </cdr:to>
    <cdr:sp macro="" textlink="">
      <cdr:nvSpPr>
        <cdr:cNvPr id="16" name="Szövegdoboz 15"/>
        <cdr:cNvSpPr txBox="1"/>
      </cdr:nvSpPr>
      <cdr:spPr>
        <a:xfrm xmlns:a="http://schemas.openxmlformats.org/drawingml/2006/main">
          <a:off x="5038494" y="1439155"/>
          <a:ext cx="605108" cy="3467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hu-HU" sz="1400" b="1" dirty="0">
              <a:latin typeface="Arial Narrow" pitchFamily="34" charset="0"/>
            </a:rPr>
            <a:t>2009</a:t>
          </a:r>
        </a:p>
      </cdr:txBody>
    </cdr:sp>
  </cdr:relSizeAnchor>
  <cdr:relSizeAnchor xmlns:cdr="http://schemas.openxmlformats.org/drawingml/2006/chartDrawing">
    <cdr:from>
      <cdr:x>0.22305</cdr:x>
      <cdr:y>0.24697</cdr:y>
    </cdr:from>
    <cdr:to>
      <cdr:x>0.27064</cdr:x>
      <cdr:y>0.30741</cdr:y>
    </cdr:to>
    <cdr:pic>
      <cdr:nvPicPr>
        <cdr:cNvPr id="1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3"/>
        <a:stretch xmlns:a="http://schemas.openxmlformats.org/drawingml/2006/main">
          <a:fillRect/>
        </a:stretch>
      </cdr:blipFill>
      <cdr:spPr>
        <a:xfrm xmlns:a="http://schemas.openxmlformats.org/drawingml/2006/main">
          <a:off x="2286000" y="971550"/>
          <a:ext cx="487722" cy="237765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0.78676</cdr:x>
      <cdr:y>0.2625</cdr:y>
    </cdr:from>
    <cdr:to>
      <cdr:x>0.88088</cdr:x>
      <cdr:y>0.3125</cdr:y>
    </cdr:to>
    <cdr:sp macro="" textlink="">
      <cdr:nvSpPr>
        <cdr:cNvPr id="17" name="Szövegdoboz 16"/>
        <cdr:cNvSpPr txBox="1"/>
      </cdr:nvSpPr>
      <cdr:spPr>
        <a:xfrm xmlns:a="http://schemas.openxmlformats.org/drawingml/2006/main">
          <a:off x="7643866" y="1500198"/>
          <a:ext cx="914400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hu-HU" sz="1400" b="1" dirty="0" smtClean="0">
              <a:latin typeface="Arial Narrow" pitchFamily="34" charset="0"/>
            </a:rPr>
            <a:t>2010</a:t>
          </a:r>
          <a:endParaRPr lang="hu-HU" sz="1400" b="1" dirty="0">
            <a:latin typeface="Arial Narrow" pitchFamily="34" charset="0"/>
          </a:endParaRPr>
        </a:p>
      </cdr:txBody>
    </cdr:sp>
  </cdr:relSizeAnchor>
  <cdr:relSizeAnchor xmlns:cdr="http://schemas.openxmlformats.org/drawingml/2006/chartDrawing">
    <cdr:from>
      <cdr:x>0.67647</cdr:x>
      <cdr:y>0.25</cdr:y>
    </cdr:from>
    <cdr:to>
      <cdr:x>0.68382</cdr:x>
      <cdr:y>0.7375</cdr:y>
    </cdr:to>
    <cdr:sp macro="" textlink="">
      <cdr:nvSpPr>
        <cdr:cNvPr id="19" name="Egyenes összekötő 18"/>
        <cdr:cNvSpPr/>
      </cdr:nvSpPr>
      <cdr:spPr>
        <a:xfrm xmlns:a="http://schemas.openxmlformats.org/drawingml/2006/main">
          <a:off x="6572296" y="1428760"/>
          <a:ext cx="71438" cy="2786082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0.03425</cdr:x>
      <cdr:y>0.78675</cdr:y>
    </cdr:from>
    <cdr:to>
      <cdr:x>0.03425</cdr:x>
      <cdr:y>0.78699</cdr:y>
    </cdr:to>
    <cdr:sp macro="" textlink="">
      <cdr:nvSpPr>
        <cdr:cNvPr id="2" name="Szövegdoboz 1"/>
        <cdr:cNvSpPr txBox="1"/>
      </cdr:nvSpPr>
      <cdr:spPr>
        <a:xfrm xmlns:a="http://schemas.openxmlformats.org/drawingml/2006/main">
          <a:off x="581025" y="38100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0.07448</cdr:x>
      <cdr:y>0.86803</cdr:y>
    </cdr:from>
    <cdr:to>
      <cdr:x>0.94921</cdr:x>
      <cdr:y>0.96852</cdr:y>
    </cdr:to>
    <cdr:sp macro="" textlink="">
      <cdr:nvSpPr>
        <cdr:cNvPr id="3" name="Szövegdoboz 2"/>
        <cdr:cNvSpPr txBox="1"/>
      </cdr:nvSpPr>
      <cdr:spPr>
        <a:xfrm xmlns:a="http://schemas.openxmlformats.org/drawingml/2006/main">
          <a:off x="600074" y="3419474"/>
          <a:ext cx="5095875" cy="3905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0.27778</cdr:x>
      <cdr:y>0.91525</cdr:y>
    </cdr:from>
    <cdr:to>
      <cdr:x>0.76004</cdr:x>
      <cdr:y>1</cdr:y>
    </cdr:to>
    <cdr:sp macro="" textlink="">
      <cdr:nvSpPr>
        <cdr:cNvPr id="4" name="Szövegdoboz 3"/>
        <cdr:cNvSpPr txBox="1"/>
      </cdr:nvSpPr>
      <cdr:spPr>
        <a:xfrm xmlns:a="http://schemas.openxmlformats.org/drawingml/2006/main">
          <a:off x="2500331" y="3857652"/>
          <a:ext cx="4340914" cy="3390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hu-HU" sz="1000" dirty="0"/>
            <a:t>Az 5-letház</a:t>
          </a:r>
          <a:r>
            <a:rPr lang="hu-HU" sz="1000" baseline="0" dirty="0"/>
            <a:t> I. üteméből </a:t>
          </a:r>
          <a:r>
            <a:rPr lang="hu-HU" sz="1000" baseline="0" dirty="0" smtClean="0"/>
            <a:t>merített </a:t>
          </a:r>
          <a:r>
            <a:rPr lang="hu-HU" sz="1000" baseline="0" dirty="0"/>
            <a:t>mérési adatok.  </a:t>
          </a:r>
          <a:endParaRPr lang="hu-HU" sz="1000" dirty="0"/>
        </a:p>
      </cdr:txBody>
    </cdr:sp>
  </cdr:relSizeAnchor>
  <cdr:relSizeAnchor xmlns:cdr="http://schemas.openxmlformats.org/drawingml/2006/chartDrawing">
    <cdr:from>
      <cdr:x>0.2214</cdr:x>
      <cdr:y>0.24697</cdr:y>
    </cdr:from>
    <cdr:to>
      <cdr:x>0.26903</cdr:x>
      <cdr:y>0.30741</cdr:y>
    </cdr:to>
    <cdr:pic>
      <cdr:nvPicPr>
        <cdr:cNvPr id="5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2266950" y="971550"/>
          <a:ext cx="487722" cy="237765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0.50301</cdr:x>
      <cdr:y>0.2502</cdr:y>
    </cdr:from>
    <cdr:to>
      <cdr:x>0.55633</cdr:x>
      <cdr:y>0.32688</cdr:y>
    </cdr:to>
    <cdr:sp macro="" textlink="">
      <cdr:nvSpPr>
        <cdr:cNvPr id="8" name="Szövegdoboz 1"/>
        <cdr:cNvSpPr txBox="1"/>
      </cdr:nvSpPr>
      <cdr:spPr>
        <a:xfrm xmlns:a="http://schemas.openxmlformats.org/drawingml/2006/main">
          <a:off x="5167313" y="984250"/>
          <a:ext cx="547687" cy="3016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hu-HU" sz="1100"/>
            <a:t>2009</a:t>
          </a:r>
        </a:p>
      </cdr:txBody>
    </cdr:sp>
  </cdr:relSizeAnchor>
  <cdr:relSizeAnchor xmlns:cdr="http://schemas.openxmlformats.org/drawingml/2006/chartDrawing">
    <cdr:from>
      <cdr:x>0.8144</cdr:x>
      <cdr:y>0.24818</cdr:y>
    </cdr:from>
    <cdr:to>
      <cdr:x>0.86188</cdr:x>
      <cdr:y>0.30863</cdr:y>
    </cdr:to>
    <cdr:pic>
      <cdr:nvPicPr>
        <cdr:cNvPr id="9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8366125" y="976312"/>
          <a:ext cx="487722" cy="237765"/>
        </a:xfrm>
        <a:prstGeom xmlns:a="http://schemas.openxmlformats.org/drawingml/2006/main" prst="rect">
          <a:avLst/>
        </a:prstGeom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0.4408</cdr:x>
      <cdr:y>0.72174</cdr:y>
    </cdr:from>
    <cdr:to>
      <cdr:x>0.57775</cdr:x>
      <cdr:y>1</cdr:y>
    </cdr:to>
    <cdr:sp macro="" textlink="">
      <cdr:nvSpPr>
        <cdr:cNvPr id="2" name="Szövegdoboz 1"/>
        <cdr:cNvSpPr txBox="1"/>
      </cdr:nvSpPr>
      <cdr:spPr>
        <a:xfrm xmlns:a="http://schemas.openxmlformats.org/drawingml/2006/main">
          <a:off x="2943224" y="298132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hu-HU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8D830D0-61B7-47C1-B22F-2C3F20DF7732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4555883-342B-43AA-BC1D-BC9C94653011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EF7F950-07FC-447D-86A0-3B5F712F83A2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 dirty="0" smtClean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9C5655C-AAB7-4162-8454-A5284CB37D3C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C5655C-AAB7-4162-8454-A5284CB37D3C}" type="slidenum">
              <a:rPr lang="hu-HU" smtClean="0"/>
              <a:pPr>
                <a:defRPr/>
              </a:pPr>
              <a:t>1</a:t>
            </a:fld>
            <a:endParaRPr lang="hu-H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dirty="0" smtClean="0"/>
          </a:p>
        </p:txBody>
      </p:sp>
      <p:sp>
        <p:nvSpPr>
          <p:cNvPr id="28676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520AE93-CF38-4ED8-8AC9-00E67ADAF00D}" type="slidenum">
              <a:rPr lang="hu-HU" smtClean="0"/>
              <a:pPr/>
              <a:t>2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29700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A58575-A0C8-4394-9355-EA9BF4A30BB9}" type="slidenum">
              <a:rPr lang="hu-HU" smtClean="0"/>
              <a:pPr/>
              <a:t>10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30724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126CF3-BF06-44BF-AEB9-FF5E3F03B5B7}" type="slidenum">
              <a:rPr lang="hu-HU" smtClean="0"/>
              <a:pPr/>
              <a:t>11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3174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9D3F84-0CD9-40CF-AA3C-75A6ABD31CFC}" type="slidenum">
              <a:rPr lang="hu-HU" smtClean="0"/>
              <a:pPr/>
              <a:t>12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2C25EB-A2A6-49D6-8D08-B7F66888D18A}" type="slidenum">
              <a:rPr lang="hu-HU" smtClean="0"/>
              <a:pPr/>
              <a:t>13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6E5AF6-A406-414E-AF60-78B2FE02D960}" type="slidenum">
              <a:rPr lang="hu-HU" smtClean="0"/>
              <a:pPr/>
              <a:t>20</a:t>
            </a:fld>
            <a:endParaRPr lang="hu-H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ím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7" name="Alcím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4" name="Dátum hely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B2E91-23C6-4089-B73E-F0AA89CF85DF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5" name="Élőláb hely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6" name="Dia számának hely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49103-A42C-41AF-B399-AF54C0794CEE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594A3-B104-4B24-AA55-568AE5FCC8C9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5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6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5F6A8-1C5D-4DE1-BE51-85452A4757D4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4FCE5-C881-4CCD-922B-385F4038EF86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BA125-A684-46D1-9FAE-0B2B0194DF11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3170D-3DBE-423E-8B1C-2CC045CACB23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6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7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6D0D2-550F-48CB-9F76-6097176BC22F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286AC-B74D-48CB-8DC4-CA731D8D166B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8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9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5357C-F302-432A-8753-F7094F2984B9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2B537-3964-4B04-A367-07E38CDF2B6B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4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5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18B40-B94A-4081-8E4B-49B2B691DFEC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AA206-D951-4D6C-AB32-2D3BA2AE6921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3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4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5591B-5D15-4A30-A086-BC3652EE14A6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EDD56-8EB7-4747-B745-66AB5D5B1B86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6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7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B69CA-D6FC-467E-B70D-1886B4FCFDCC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 sarkán kerekítve levágott téglalap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Derékszögű háromszög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Szabadkézi sokszög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Szabadkézi sokszög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hu-HU" noProof="0" dirty="0" smtClean="0"/>
              <a:t>Kép beszúrásához kattintson az ikonra</a:t>
            </a:r>
            <a:endParaRPr lang="en-US" noProof="0" dirty="0"/>
          </a:p>
        </p:txBody>
      </p:sp>
      <p:sp>
        <p:nvSpPr>
          <p:cNvPr id="9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F7770-4D7F-4297-9607-7EC8C42705FF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10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11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6F8ED-C5D7-4F00-A6DA-84FB2D1A46B9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29007-AFAA-4664-B1F8-633D188CC15E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5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6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09E4E-D97D-4AE4-AD8B-352FBCBD4FF0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E027-652E-4516-B1CC-BE78A834E621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5" name="Élőláb hely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6" name="Dia számának hely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EBE79-4E9E-43C5-8D43-BACFD5F2AD9B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abadkézi sokszög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Szabadkézi sokszög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Cím helye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  <a:endParaRPr lang="en-US" smtClean="0"/>
          </a:p>
        </p:txBody>
      </p:sp>
      <p:sp>
        <p:nvSpPr>
          <p:cNvPr id="1029" name="Szöveg helye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10" name="Dátum hely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353450-95BD-4472-8935-4B78AEC070B2}" type="datetimeFigureOut">
              <a:rPr lang="hu-HU"/>
              <a:pPr>
                <a:defRPr/>
              </a:pPr>
              <a:t>2010.11.18.</a:t>
            </a:fld>
            <a:endParaRPr lang="hu-HU" dirty="0"/>
          </a:p>
        </p:txBody>
      </p:sp>
      <p:sp>
        <p:nvSpPr>
          <p:cNvPr id="22" name="Élőláb hely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 dirty="0"/>
          </a:p>
        </p:txBody>
      </p:sp>
      <p:sp>
        <p:nvSpPr>
          <p:cNvPr id="18" name="Dia számának hely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F0999A-D729-472E-BA24-79AD55925F48}" type="slidenum">
              <a:rPr lang="hu-HU"/>
              <a:pPr>
                <a:defRPr/>
              </a:pPr>
              <a:t>‹#›</a:t>
            </a:fld>
            <a:endParaRPr lang="hu-HU" dirty="0"/>
          </a:p>
        </p:txBody>
      </p:sp>
      <p:grpSp>
        <p:nvGrpSpPr>
          <p:cNvPr id="1033" name="Csoportba foglalás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Szabadkézi sokszög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Szabadkézi sokszög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69" r:id="rId2"/>
    <p:sldLayoutId id="2147483878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9" r:id="rId9"/>
    <p:sldLayoutId id="2147483875" r:id="rId10"/>
    <p:sldLayoutId id="21474838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E7BC2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E7BC2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D092A7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Dokumentumok\Marketing\5-letház képek\logowww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63" y="1071563"/>
            <a:ext cx="5991225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71472" y="857232"/>
            <a:ext cx="7851648" cy="104298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hu-HU" dirty="0" smtClean="0"/>
              <a:t>5-letház I. és II. Dunakeszi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42910" y="2143116"/>
            <a:ext cx="7854696" cy="629092"/>
          </a:xfrm>
          <a:noFill/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rmAutofit fontScale="92500"/>
          </a:bodyPr>
          <a:lstStyle/>
          <a:p>
            <a:pPr marR="0" eaLnBrk="1" hangingPunct="1">
              <a:defRPr/>
            </a:pPr>
            <a:r>
              <a:rPr lang="hu-HU" sz="2800" dirty="0" smtClean="0">
                <a:solidFill>
                  <a:srgbClr val="F8C891"/>
                </a:solidFill>
                <a:latin typeface="Calibri" pitchFamily="34" charset="0"/>
              </a:rPr>
              <a:t>75 + 77 lakásos társasház geotermikus hűtéssel és fűtéssel</a:t>
            </a:r>
          </a:p>
          <a:p>
            <a:pPr marR="0" eaLnBrk="1" hangingPunct="1">
              <a:defRPr/>
            </a:pPr>
            <a:endParaRPr lang="hu-HU" sz="2400" dirty="0" smtClean="0"/>
          </a:p>
        </p:txBody>
      </p:sp>
      <p:pic>
        <p:nvPicPr>
          <p:cNvPr id="4" name="Kép 3" descr="teljesnagy2+pan_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975019"/>
            <a:ext cx="9144000" cy="2882981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>
    <p:cut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-1857420" y="642918"/>
            <a:ext cx="12545421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Összesen 152 lakás, 9427 m2 fűtött alapterület</a:t>
            </a:r>
          </a:p>
        </p:txBody>
      </p:sp>
      <p:pic>
        <p:nvPicPr>
          <p:cNvPr id="7171" name="Picture 7" descr="C:\Dokumentumok\5-letház képek\PICT05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2000250"/>
            <a:ext cx="7000875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Kép 6" descr="ep_nagykep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642938"/>
            <a:ext cx="5205413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>
            <a:spLocks noChangeArrowheads="1"/>
          </p:cNvSpPr>
          <p:nvPr/>
        </p:nvSpPr>
        <p:spPr bwMode="auto">
          <a:xfrm>
            <a:off x="142875" y="2714625"/>
            <a:ext cx="2928938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hu-HU" sz="2800" dirty="0">
                <a:latin typeface="Constantia" pitchFamily="18" charset="0"/>
              </a:rPr>
              <a:t>Az 5-letházak </a:t>
            </a:r>
          </a:p>
          <a:p>
            <a:pPr>
              <a:defRPr/>
            </a:pPr>
            <a:r>
              <a:rPr lang="hu-HU" sz="2800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Energiacölöpöket</a:t>
            </a:r>
            <a:r>
              <a:rPr lang="hu-HU" sz="2800" dirty="0">
                <a:latin typeface="Constantia" pitchFamily="18" charset="0"/>
              </a:rPr>
              <a:t> </a:t>
            </a:r>
          </a:p>
          <a:p>
            <a:pPr>
              <a:defRPr/>
            </a:pPr>
            <a:r>
              <a:rPr lang="hu-HU" sz="2800" dirty="0">
                <a:latin typeface="Constantia" pitchFamily="18" charset="0"/>
              </a:rPr>
              <a:t>Használnak</a:t>
            </a:r>
          </a:p>
          <a:p>
            <a:pPr>
              <a:defRPr/>
            </a:pPr>
            <a:r>
              <a:rPr lang="hu-HU" sz="2800" dirty="0">
                <a:latin typeface="Constantia" pitchFamily="18" charset="0"/>
              </a:rPr>
              <a:t>Elsőként </a:t>
            </a:r>
          </a:p>
          <a:p>
            <a:pPr>
              <a:defRPr/>
            </a:pPr>
            <a:r>
              <a:rPr lang="hu-HU" sz="2800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Magyarországon</a:t>
            </a:r>
          </a:p>
          <a:p>
            <a:pPr>
              <a:defRPr/>
            </a:pPr>
            <a:endParaRPr lang="hu-HU" sz="2800" dirty="0">
              <a:latin typeface="Constantia" pitchFamily="18" charset="0"/>
            </a:endParaRPr>
          </a:p>
        </p:txBody>
      </p:sp>
      <p:pic>
        <p:nvPicPr>
          <p:cNvPr id="7" name="Kép 6" descr="cölöpök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88" y="3857625"/>
            <a:ext cx="2357437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cölöpök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88" y="3714750"/>
            <a:ext cx="1700212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71472" y="571480"/>
            <a:ext cx="7772400" cy="1362456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Energia cölöpök fúrása</a:t>
            </a:r>
            <a:br>
              <a:rPr lang="hu-HU" dirty="0" smtClean="0"/>
            </a:br>
            <a:endParaRPr lang="hu-HU" dirty="0"/>
          </a:p>
        </p:txBody>
      </p:sp>
      <p:pic>
        <p:nvPicPr>
          <p:cNvPr id="6" name="Kép 5" descr="P101005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142984"/>
            <a:ext cx="7072312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71472" y="571480"/>
            <a:ext cx="7772400" cy="1362456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Energia cölöpök fúrása</a:t>
            </a:r>
            <a:br>
              <a:rPr lang="hu-HU" dirty="0" smtClean="0"/>
            </a:br>
            <a:endParaRPr lang="hu-HU" dirty="0"/>
          </a:p>
        </p:txBody>
      </p:sp>
      <p:pic>
        <p:nvPicPr>
          <p:cNvPr id="7" name="Kép 6" descr="P10100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500174"/>
            <a:ext cx="6429420" cy="4821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14348" y="142852"/>
            <a:ext cx="7772400" cy="1005290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Az 5-letház I. hőközpontja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42938" y="1000125"/>
            <a:ext cx="7772400" cy="1000125"/>
          </a:xfrm>
        </p:spPr>
        <p:txBody>
          <a:bodyPr/>
          <a:lstStyle/>
          <a:p>
            <a:pPr algn="ctr"/>
            <a:r>
              <a:rPr lang="hu-HU" dirty="0" smtClean="0"/>
              <a:t>Összesen 192 kW fűtési teljesítménnyel rendelkezik 3 ilyen hőközpont:</a:t>
            </a:r>
          </a:p>
        </p:txBody>
      </p:sp>
      <p:pic>
        <p:nvPicPr>
          <p:cNvPr id="5" name="Kép 4" descr="P21900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071678"/>
            <a:ext cx="6215062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86808" cy="1005290"/>
          </a:xfrm>
        </p:spPr>
        <p:txBody>
          <a:bodyPr/>
          <a:lstStyle/>
          <a:p>
            <a:pPr algn="ctr">
              <a:defRPr/>
            </a:pPr>
            <a:r>
              <a:rPr lang="hu-HU" dirty="0" smtClean="0"/>
              <a:t>Az 5-letház II. hőközpontja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42938" y="1357313"/>
            <a:ext cx="8072437" cy="642937"/>
          </a:xfrm>
        </p:spPr>
        <p:txBody>
          <a:bodyPr/>
          <a:lstStyle/>
          <a:p>
            <a:r>
              <a:rPr lang="hu-HU" dirty="0" smtClean="0"/>
              <a:t>     </a:t>
            </a:r>
            <a:r>
              <a:rPr lang="hu-HU" sz="2400" dirty="0" smtClean="0"/>
              <a:t>160 kW fűtési teljesítménnyel rendelkezik a  hőközpont:</a:t>
            </a:r>
          </a:p>
        </p:txBody>
      </p:sp>
      <p:pic>
        <p:nvPicPr>
          <p:cNvPr id="12292" name="Picture 6" descr="C:\Dokumentumok\Marketing\5-letház képek\Gépház I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313" y="2000250"/>
            <a:ext cx="6354762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κ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642918"/>
            <a:ext cx="6715172" cy="6010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zövegdoboz 13"/>
          <p:cNvSpPr txBox="1"/>
          <p:nvPr/>
        </p:nvSpPr>
        <p:spPr>
          <a:xfrm>
            <a:off x="785786" y="642918"/>
            <a:ext cx="8143932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hu-HU" sz="44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DAE91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Alacsony vízhőmérsékletű sugárzó fűtés szükséges</a:t>
            </a:r>
          </a:p>
        </p:txBody>
      </p:sp>
      <p:sp>
        <p:nvSpPr>
          <p:cNvPr id="6" name="Téglalap 5"/>
          <p:cNvSpPr/>
          <p:nvPr/>
        </p:nvSpPr>
        <p:spPr>
          <a:xfrm>
            <a:off x="2203396" y="2143116"/>
            <a:ext cx="2977097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-Padlófűtés</a:t>
            </a:r>
          </a:p>
        </p:txBody>
      </p:sp>
      <p:sp>
        <p:nvSpPr>
          <p:cNvPr id="7" name="Téglalap 6"/>
          <p:cNvSpPr/>
          <p:nvPr/>
        </p:nvSpPr>
        <p:spPr>
          <a:xfrm>
            <a:off x="2214546" y="2928934"/>
            <a:ext cx="232307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-Falfűtés</a:t>
            </a:r>
          </a:p>
        </p:txBody>
      </p:sp>
      <p:sp>
        <p:nvSpPr>
          <p:cNvPr id="8" name="Téglalap 7"/>
          <p:cNvSpPr/>
          <p:nvPr/>
        </p:nvSpPr>
        <p:spPr>
          <a:xfrm>
            <a:off x="2143108" y="3714752"/>
            <a:ext cx="420499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-Mennyezetfűtés</a:t>
            </a:r>
          </a:p>
        </p:txBody>
      </p:sp>
      <p:sp>
        <p:nvSpPr>
          <p:cNvPr id="9" name="Téglalap 8"/>
          <p:cNvSpPr/>
          <p:nvPr/>
        </p:nvSpPr>
        <p:spPr>
          <a:xfrm>
            <a:off x="2143108" y="4429132"/>
            <a:ext cx="357501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-Kombinációk</a:t>
            </a:r>
          </a:p>
        </p:txBody>
      </p:sp>
      <p:sp>
        <p:nvSpPr>
          <p:cNvPr id="10" name="Téglalap 9"/>
          <p:cNvSpPr/>
          <p:nvPr/>
        </p:nvSpPr>
        <p:spPr>
          <a:xfrm>
            <a:off x="1071465" y="5500702"/>
            <a:ext cx="653255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Épület hűtés is!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zövegdoboz 12"/>
          <p:cNvSpPr txBox="1">
            <a:spLocks noChangeArrowheads="1"/>
          </p:cNvSpPr>
          <p:nvPr/>
        </p:nvSpPr>
        <p:spPr bwMode="auto">
          <a:xfrm>
            <a:off x="4572000" y="4214813"/>
            <a:ext cx="435768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4400" dirty="0"/>
              <a:t>Pont úgy, mint a napfény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4786314" y="642918"/>
            <a:ext cx="35719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hu-HU" sz="66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DAE91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Felülről melegít!</a:t>
            </a:r>
          </a:p>
        </p:txBody>
      </p:sp>
      <p:pic>
        <p:nvPicPr>
          <p:cNvPr id="15" name="Kép 14" descr="mennyezetfűtés marketing kép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3250"/>
            <a:ext cx="4143375" cy="62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25" y="1500188"/>
            <a:ext cx="6929438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églalap 5"/>
          <p:cNvSpPr/>
          <p:nvPr/>
        </p:nvSpPr>
        <p:spPr>
          <a:xfrm>
            <a:off x="214282" y="568091"/>
            <a:ext cx="8786874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Mennyezetfűtés rétegrendje VB födémben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zövegdoboz 13"/>
          <p:cNvSpPr txBox="1"/>
          <p:nvPr/>
        </p:nvSpPr>
        <p:spPr>
          <a:xfrm>
            <a:off x="428596" y="571480"/>
            <a:ext cx="8286808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hu-HU" sz="44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DAE91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Felülről melegít egyenletesen!</a:t>
            </a:r>
          </a:p>
        </p:txBody>
      </p:sp>
      <p:pic>
        <p:nvPicPr>
          <p:cNvPr id="6" name="Kép 5" descr="padlóhűté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1928813"/>
            <a:ext cx="5673725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7772400" cy="1285884"/>
          </a:xfrm>
        </p:spPr>
        <p:txBody>
          <a:bodyPr/>
          <a:lstStyle/>
          <a:p>
            <a:pPr algn="ctr">
              <a:defRPr/>
            </a:pPr>
            <a:r>
              <a:rPr lang="hu-HU" dirty="0" smtClean="0"/>
              <a:t>És hűtés is van a lakásokban?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r>
              <a:rPr lang="hu-HU" sz="6600" dirty="0" smtClean="0"/>
              <a:t>IGEEN…</a:t>
            </a:r>
          </a:p>
        </p:txBody>
      </p:sp>
      <p:pic>
        <p:nvPicPr>
          <p:cNvPr id="4" name="Kép 3" descr="hideg v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250"/>
            <a:ext cx="5699125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7772400" cy="1036142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Mi az elv?</a:t>
            </a:r>
            <a:endParaRPr lang="hu-HU" dirty="0"/>
          </a:p>
        </p:txBody>
      </p:sp>
      <p:sp>
        <p:nvSpPr>
          <p:cNvPr id="7" name="Téglalap 6"/>
          <p:cNvSpPr/>
          <p:nvPr/>
        </p:nvSpPr>
        <p:spPr>
          <a:xfrm>
            <a:off x="2285984" y="6211669"/>
            <a:ext cx="433965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Hőelvonás történik</a:t>
            </a:r>
          </a:p>
        </p:txBody>
      </p:sp>
      <p:pic>
        <p:nvPicPr>
          <p:cNvPr id="8" name="Kép 7" descr="Mennyezethűté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2000250"/>
            <a:ext cx="6153150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ép 4" descr="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857250"/>
            <a:ext cx="3571875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2910" y="928670"/>
            <a:ext cx="7772400" cy="11121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dirty="0" smtClean="0"/>
              <a:t>ÍME</a:t>
            </a:r>
            <a:endParaRPr lang="hu-HU" dirty="0"/>
          </a:p>
        </p:txBody>
      </p:sp>
      <p:sp>
        <p:nvSpPr>
          <p:cNvPr id="8" name="Szövegdoboz 7"/>
          <p:cNvSpPr txBox="1">
            <a:spLocks noChangeArrowheads="1"/>
          </p:cNvSpPr>
          <p:nvPr/>
        </p:nvSpPr>
        <p:spPr bwMode="auto">
          <a:xfrm>
            <a:off x="142875" y="2714625"/>
            <a:ext cx="2928938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hu-HU" sz="2800" dirty="0">
                <a:latin typeface="Constantia" pitchFamily="18" charset="0"/>
              </a:rPr>
              <a:t>Az 5-letház </a:t>
            </a:r>
          </a:p>
          <a:p>
            <a:pPr>
              <a:defRPr/>
            </a:pPr>
            <a:r>
              <a:rPr lang="hu-HU" sz="2800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PASSZÍVHŰTÉST</a:t>
            </a:r>
            <a:r>
              <a:rPr lang="hu-HU" sz="2800" dirty="0">
                <a:latin typeface="Constantia" pitchFamily="18" charset="0"/>
              </a:rPr>
              <a:t> </a:t>
            </a:r>
          </a:p>
          <a:p>
            <a:pPr>
              <a:defRPr/>
            </a:pPr>
            <a:r>
              <a:rPr lang="hu-HU" sz="2800" dirty="0">
                <a:latin typeface="Constantia" pitchFamily="18" charset="0"/>
              </a:rPr>
              <a:t>Használ</a:t>
            </a:r>
          </a:p>
          <a:p>
            <a:pPr>
              <a:defRPr/>
            </a:pPr>
            <a:r>
              <a:rPr lang="hu-HU" sz="2800" dirty="0">
                <a:latin typeface="Constantia" pitchFamily="18" charset="0"/>
              </a:rPr>
              <a:t>Elsőként </a:t>
            </a:r>
          </a:p>
          <a:p>
            <a:pPr>
              <a:defRPr/>
            </a:pPr>
            <a:r>
              <a:rPr lang="hu-HU" sz="2800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Magyarországon</a:t>
            </a:r>
          </a:p>
          <a:p>
            <a:pPr>
              <a:defRPr/>
            </a:pPr>
            <a:endParaRPr lang="hu-HU" sz="2800" dirty="0">
              <a:latin typeface="Constantia" pitchFamily="18" charset="0"/>
            </a:endParaRPr>
          </a:p>
        </p:txBody>
      </p:sp>
      <p:pic>
        <p:nvPicPr>
          <p:cNvPr id="20484" name="Picture 7" descr="C:\Dokumentumok\5-letház képek\PICT05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928688"/>
            <a:ext cx="5715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cölöpök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3929063"/>
            <a:ext cx="14287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 descr="cölöpök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50" y="4000500"/>
            <a:ext cx="164306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428596" y="928670"/>
            <a:ext cx="8358246" cy="452431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Mit értünk el a geotermikus hőszivattyús fűtéssel?</a:t>
            </a:r>
          </a:p>
          <a:p>
            <a:pPr>
              <a:defRPr/>
            </a:pPr>
            <a: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Alacsony fűtési költséget!</a:t>
            </a:r>
          </a:p>
          <a:p>
            <a:pPr>
              <a:defRPr/>
            </a:pPr>
            <a:endParaRPr lang="hu-H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Mit értünk el a passzívhűtéssel?</a:t>
            </a:r>
          </a:p>
          <a:p>
            <a:pPr>
              <a:defRPr/>
            </a:pPr>
            <a: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Alacsony (filléres) hűtési költséget!</a:t>
            </a:r>
            <a:b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hu-HU" sz="36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357158" y="285728"/>
            <a:ext cx="8358246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hu-H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Hogyan mérjük a hőszivattyúk és a keringető szivattyúk fogyasztását?</a:t>
            </a:r>
            <a: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hu-HU" sz="36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0" y="4549676"/>
            <a:ext cx="9001156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hu-H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Hőszivattyú, talajköri keringető szivattyú, puffer szivattyú: GEO mérő</a:t>
            </a:r>
          </a:p>
          <a:p>
            <a:pPr algn="ctr">
              <a:defRPr/>
            </a:pPr>
            <a:r>
              <a:rPr lang="hu-H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Strang szivattyú, vezérlés: nappali mérő</a:t>
            </a:r>
            <a: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hu-HU" sz="36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1714488"/>
            <a:ext cx="492919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hu-H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Villamos fogyasztásmérővel</a:t>
            </a:r>
            <a:endParaRPr lang="hu-HU" sz="36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0" name="Picture 2" descr="Geo Tarif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071810"/>
            <a:ext cx="3887455" cy="717614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Téglalap 5"/>
          <p:cNvSpPr/>
          <p:nvPr/>
        </p:nvSpPr>
        <p:spPr>
          <a:xfrm>
            <a:off x="4286248" y="278605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hu-HU" dirty="0" smtClean="0"/>
              <a:t>A GEO egytarifás, különmért, vezérelt tarifa. Naponta legalább 20 óra fűtési időt nyújt a hőszivattyú számára úgy, hogy egy megszakítás nem lehet hosszabb 2 óránál</a:t>
            </a:r>
            <a:endParaRPr lang="hu-HU" dirty="0"/>
          </a:p>
        </p:txBody>
      </p:sp>
      <p:sp>
        <p:nvSpPr>
          <p:cNvPr id="7" name="Téglalap 6"/>
          <p:cNvSpPr/>
          <p:nvPr/>
        </p:nvSpPr>
        <p:spPr>
          <a:xfrm>
            <a:off x="285720" y="4286256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A GEO tarifa bruttó végfelhasználói díja 30,42 Ft/kWh a lakossági, illetve 30,79 Ft/kWh a nem lakossági, valamint közintézményi fogyasztók számára</a:t>
            </a:r>
            <a:endParaRPr lang="hu-H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>
            <a:graphicFrameLocks/>
          </p:cNvGraphicFramePr>
          <p:nvPr/>
        </p:nvGraphicFramePr>
        <p:xfrm>
          <a:off x="214282" y="1071546"/>
          <a:ext cx="8643997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églalap 2"/>
          <p:cNvSpPr/>
          <p:nvPr/>
        </p:nvSpPr>
        <p:spPr>
          <a:xfrm>
            <a:off x="857225" y="571480"/>
            <a:ext cx="7715304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Az 5-letház I. átlagos fűtés/hűtés </a:t>
            </a: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fogyasztásai </a:t>
            </a: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2008, 2009, 2010 </a:t>
            </a: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évben</a:t>
            </a:r>
            <a:endParaRPr lang="hu-H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hosziv_mukelv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2643188"/>
            <a:ext cx="4857750" cy="396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églalap 5"/>
          <p:cNvSpPr/>
          <p:nvPr/>
        </p:nvSpPr>
        <p:spPr>
          <a:xfrm>
            <a:off x="285720" y="785794"/>
            <a:ext cx="857256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 kWh </a:t>
            </a:r>
            <a:r>
              <a:rPr lang="hu-H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villamosenergia </a:t>
            </a:r>
            <a:r>
              <a:rPr lang="hu-H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befektetés = </a:t>
            </a:r>
            <a:r>
              <a:rPr lang="hu-H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minimum 4 </a:t>
            </a:r>
            <a:r>
              <a:rPr lang="hu-H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kWh fűtési energiával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zövegdoboz 2"/>
          <p:cNvSpPr txBox="1">
            <a:spLocks noChangeArrowheads="1"/>
          </p:cNvSpPr>
          <p:nvPr/>
        </p:nvSpPr>
        <p:spPr bwMode="auto">
          <a:xfrm>
            <a:off x="571500" y="1214438"/>
            <a:ext cx="807243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32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 m2 fűtött helyiség éves fűtés- és hűtés energia igénye 45 kWh/m2/a</a:t>
            </a:r>
          </a:p>
        </p:txBody>
      </p:sp>
      <p:sp>
        <p:nvSpPr>
          <p:cNvPr id="24579" name="Szövegdoboz 3"/>
          <p:cNvSpPr txBox="1">
            <a:spLocks noChangeArrowheads="1"/>
          </p:cNvSpPr>
          <p:nvPr/>
        </p:nvSpPr>
        <p:spPr bwMode="auto">
          <a:xfrm>
            <a:off x="816397" y="2928938"/>
            <a:ext cx="783823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FFFF00"/>
                </a:solidFill>
              </a:rPr>
              <a:t>GEO TARIFA ÁRAMDÍJA: </a:t>
            </a:r>
            <a:r>
              <a:rPr lang="hu-HU" sz="2400" b="1" dirty="0" smtClean="0">
                <a:solidFill>
                  <a:srgbClr val="FFFF00"/>
                </a:solidFill>
              </a:rPr>
              <a:t>30,42 </a:t>
            </a:r>
            <a:r>
              <a:rPr lang="hu-HU" sz="2400" b="1" dirty="0">
                <a:solidFill>
                  <a:srgbClr val="FFFF00"/>
                </a:solidFill>
              </a:rPr>
              <a:t>Ft/kWh</a:t>
            </a:r>
          </a:p>
          <a:p>
            <a:pPr algn="ctr"/>
            <a:endParaRPr lang="hu-HU" sz="2400" b="1" dirty="0">
              <a:solidFill>
                <a:srgbClr val="FFFF00"/>
              </a:solidFill>
            </a:endParaRPr>
          </a:p>
          <a:p>
            <a:pPr algn="ctr"/>
            <a:r>
              <a:rPr lang="hu-HU" sz="2400" b="1" dirty="0" smtClean="0">
                <a:solidFill>
                  <a:srgbClr val="FFFF00"/>
                </a:solidFill>
              </a:rPr>
              <a:t>COP 4,43 </a:t>
            </a:r>
            <a:r>
              <a:rPr lang="hu-HU" sz="2400" b="1" dirty="0">
                <a:solidFill>
                  <a:srgbClr val="FFFF00"/>
                </a:solidFill>
              </a:rPr>
              <a:t>esetén: </a:t>
            </a:r>
            <a:r>
              <a:rPr lang="hu-HU" sz="2400" b="1" dirty="0" smtClean="0">
                <a:solidFill>
                  <a:srgbClr val="FFFF00"/>
                </a:solidFill>
              </a:rPr>
              <a:t>6,86 </a:t>
            </a:r>
            <a:r>
              <a:rPr lang="hu-HU" sz="2400" b="1" dirty="0">
                <a:solidFill>
                  <a:srgbClr val="FFFF00"/>
                </a:solidFill>
              </a:rPr>
              <a:t>Ft/kWh fűtési energia költség!</a:t>
            </a:r>
          </a:p>
          <a:p>
            <a:pPr algn="ctr"/>
            <a:endParaRPr lang="hu-HU" sz="2400" dirty="0"/>
          </a:p>
        </p:txBody>
      </p:sp>
      <p:sp>
        <p:nvSpPr>
          <p:cNvPr id="6" name="Téglalap 5"/>
          <p:cNvSpPr/>
          <p:nvPr/>
        </p:nvSpPr>
        <p:spPr>
          <a:xfrm>
            <a:off x="209127" y="4643446"/>
            <a:ext cx="893487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AZAZ: 1 m2 </a:t>
            </a:r>
            <a:r>
              <a:rPr lang="hu-H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fűtött tér átlagos éves </a:t>
            </a: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fűtési költsége: 315 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357158" y="214290"/>
            <a:ext cx="8358246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hu-H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Hogyan mérjük a lakások fogyasztását?</a:t>
            </a:r>
            <a: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hu-HU" sz="36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/>
        </p:nvGraphicFramePr>
        <p:xfrm>
          <a:off x="857234" y="1928803"/>
          <a:ext cx="7500979" cy="3643334"/>
        </p:xfrm>
        <a:graphic>
          <a:graphicData uri="http://schemas.openxmlformats.org/drawingml/2006/table">
            <a:tbl>
              <a:tblPr/>
              <a:tblGrid>
                <a:gridCol w="321327"/>
                <a:gridCol w="321327"/>
                <a:gridCol w="321327"/>
                <a:gridCol w="321327"/>
                <a:gridCol w="286318"/>
                <a:gridCol w="356336"/>
                <a:gridCol w="321327"/>
                <a:gridCol w="321327"/>
                <a:gridCol w="321327"/>
                <a:gridCol w="321327"/>
                <a:gridCol w="356473"/>
                <a:gridCol w="321327"/>
                <a:gridCol w="321327"/>
                <a:gridCol w="321327"/>
                <a:gridCol w="321327"/>
                <a:gridCol w="321327"/>
                <a:gridCol w="396639"/>
                <a:gridCol w="321327"/>
                <a:gridCol w="321327"/>
                <a:gridCol w="321327"/>
                <a:gridCol w="321327"/>
                <a:gridCol w="321327"/>
                <a:gridCol w="321327"/>
              </a:tblGrid>
              <a:tr h="211923"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File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KKundeNr301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KFabNr354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KSWInd352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ZDat305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ZWt306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ZUhr306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CBS304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SFehler350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ZDatEvent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ZUhrEvent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CMBusDev347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Type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OZW_SS1 .BIL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2555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2555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4,12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8:54:58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10786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OZW10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83017"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83017"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83017"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Device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SMBusDev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ZDatR133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ZUhrR134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KDevAdr292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KKundeNr101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KFabNr254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KCoCode282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KSWIndD252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KMed187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ZDat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ZUhr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CBS104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SFehler250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ZDatEvent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ZUhrEvent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ZFDauer251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CEnKVal102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CEnKDim102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CVolKVal103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CVolKDim103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CEnStLVal107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CEnStLDim107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65579247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65579247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12967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2010.11.10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10:30:00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28722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2928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6540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767,83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m3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5033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6154698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6154698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23016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x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6154699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6154699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61158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65579245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65579245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12967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2010.11.10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10:23:00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28723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13454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11276,65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m3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10142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6159274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6159274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121887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182338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65579241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65579241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12967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2010.11.10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10:05:00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28722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4054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8282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4844,64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m3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6717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148789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6159201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6159201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144359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65579204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65579204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12967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2010.11.10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11:05:00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28747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3736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3836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7218,91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m3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6158492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6158492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107693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6158493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6158493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240547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65579246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65579246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12967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2010.11.10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10:19:00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28722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11742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8556,91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m3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8971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6159234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6159234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108325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6159235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6159235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135438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65579233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65579233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12967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2010.11.10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10:36:00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28723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10199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6927,37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m3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7071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kWh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6158502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6158502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42187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  <a:tr h="159118"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########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8:31:00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6158503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6158503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19875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56672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   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x x x</a:t>
                      </a: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r>
                        <a:rPr lang="hu-HU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u-HU" sz="5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  <a:endParaRPr lang="hu-HU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82" marR="4082" marT="40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>
                        <a:alpha val="81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églalap 5"/>
          <p:cNvSpPr/>
          <p:nvPr/>
        </p:nvSpPr>
        <p:spPr>
          <a:xfrm>
            <a:off x="428596" y="5572140"/>
            <a:ext cx="8358246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hu-H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Lakásonkénti hőmennyiségmérővel</a:t>
            </a:r>
            <a: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hu-HU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hu-HU" sz="3600" b="1" u="sng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214282" y="571480"/>
            <a:ext cx="8786874" cy="169277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55 </a:t>
            </a: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m2-es </a:t>
            </a: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lakások </a:t>
            </a: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átlagos fűtés/hűtés </a:t>
            </a: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költségei </a:t>
            </a: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2008, 2009, 2010 évben</a:t>
            </a:r>
          </a:p>
          <a:p>
            <a:pPr algn="ctr">
              <a:defRPr/>
            </a:pPr>
            <a:r>
              <a:rPr lang="hu-HU" sz="2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---- </a:t>
            </a:r>
            <a:r>
              <a:rPr lang="hu-HU" sz="2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fűtés 22°C</a:t>
            </a:r>
            <a:endParaRPr lang="hu-HU" sz="2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hu-HU" sz="24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--- </a:t>
            </a:r>
            <a:r>
              <a:rPr lang="hu-HU" sz="2400" b="1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hűtés 24°C</a:t>
            </a:r>
            <a:endParaRPr lang="hu-HU" sz="2400" dirty="0">
              <a:solidFill>
                <a:srgbClr val="00B0F0"/>
              </a:solidFill>
            </a:endParaRPr>
          </a:p>
        </p:txBody>
      </p:sp>
      <p:graphicFrame>
        <p:nvGraphicFramePr>
          <p:cNvPr id="5" name="Diagram 4"/>
          <p:cNvGraphicFramePr>
            <a:graphicFrameLocks/>
          </p:cNvGraphicFramePr>
          <p:nvPr/>
        </p:nvGraphicFramePr>
        <p:xfrm>
          <a:off x="-428660" y="1142984"/>
          <a:ext cx="9715568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Egyenes összekötő 5"/>
          <p:cNvCxnSpPr/>
          <p:nvPr/>
        </p:nvCxnSpPr>
        <p:spPr>
          <a:xfrm rot="5400000" flipH="1" flipV="1">
            <a:off x="1964513" y="3964785"/>
            <a:ext cx="27860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zövegdoboz 6"/>
          <p:cNvSpPr txBox="1"/>
          <p:nvPr/>
        </p:nvSpPr>
        <p:spPr>
          <a:xfrm>
            <a:off x="6286512" y="6211669"/>
            <a:ext cx="2390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>
                <a:solidFill>
                  <a:schemeClr val="bg1"/>
                </a:solidFill>
              </a:rPr>
              <a:t>ÉK havi átlag 3079 Ft</a:t>
            </a:r>
          </a:p>
          <a:p>
            <a:r>
              <a:rPr lang="hu-HU" dirty="0" smtClean="0">
                <a:solidFill>
                  <a:srgbClr val="FF0000"/>
                </a:solidFill>
              </a:rPr>
              <a:t>DK havi átlag 4176 Ft</a:t>
            </a:r>
            <a:endParaRPr lang="hu-H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214282" y="571480"/>
            <a:ext cx="8786874" cy="169277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120 </a:t>
            </a: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m2-es </a:t>
            </a: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lakás </a:t>
            </a: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fűtés/hűtés </a:t>
            </a: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költsége </a:t>
            </a:r>
            <a:r>
              <a:rPr lang="hu-H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2008, 2009, 2010 évben</a:t>
            </a:r>
          </a:p>
          <a:p>
            <a:pPr algn="ctr">
              <a:defRPr/>
            </a:pPr>
            <a:r>
              <a:rPr lang="hu-HU" sz="2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---- </a:t>
            </a:r>
            <a:r>
              <a:rPr lang="hu-HU" sz="2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fűtés 23°C</a:t>
            </a:r>
            <a:endParaRPr lang="hu-HU" sz="2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hu-HU" sz="24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--- </a:t>
            </a:r>
            <a:r>
              <a:rPr lang="hu-HU" sz="2400" b="1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hűtés 24°C</a:t>
            </a:r>
            <a:endParaRPr lang="hu-HU" sz="2400" dirty="0">
              <a:solidFill>
                <a:srgbClr val="00B0F0"/>
              </a:solidFill>
            </a:endParaRPr>
          </a:p>
        </p:txBody>
      </p:sp>
      <p:graphicFrame>
        <p:nvGraphicFramePr>
          <p:cNvPr id="4" name="Diagram 3"/>
          <p:cNvGraphicFramePr>
            <a:graphicFrameLocks/>
          </p:cNvGraphicFramePr>
          <p:nvPr/>
        </p:nvGraphicFramePr>
        <p:xfrm>
          <a:off x="-142909" y="1428736"/>
          <a:ext cx="9001189" cy="4929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6572264" y="6143644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rgbClr val="FF0000"/>
                </a:solidFill>
              </a:rPr>
              <a:t>Havi átlag: 6726 Ft</a:t>
            </a:r>
            <a:endParaRPr lang="hu-H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209127" y="785794"/>
            <a:ext cx="893487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Megéri a beruházási többlet költség?</a:t>
            </a:r>
            <a:endParaRPr lang="hu-H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09127" y="1714488"/>
            <a:ext cx="893487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Függ a körülményektől és a várható fogyasztástól!</a:t>
            </a:r>
            <a:endParaRPr lang="hu-H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209127" y="2571744"/>
            <a:ext cx="893487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5-Letház I. három év alatt fogyasztott 802707 kWh fűtési és </a:t>
            </a:r>
            <a:r>
              <a:rPr lang="hu-HU" sz="2400" b="1" u="sng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hűtési</a:t>
            </a:r>
            <a:r>
              <a:rPr lang="hu-HU" sz="2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hu-H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energiát, amely a GEO tarifa díját és a COP-t figyelembe véve 6,86 Ft/kWh, tehát összesen 5.507 eFt. </a:t>
            </a:r>
            <a:endParaRPr lang="hu-H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209127" y="3857628"/>
            <a:ext cx="893487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Mennyibe kerül a gáz? Átlagosan összesen ~ 140 Ft/m3, azaz 140 Ft/ 34,2 MJ, azaz </a:t>
            </a:r>
            <a:r>
              <a:rPr lang="hu-HU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14,73 Ft/kWh</a:t>
            </a:r>
          </a:p>
          <a:p>
            <a:pPr algn="ctr">
              <a:defRPr/>
            </a:pPr>
            <a:r>
              <a:rPr lang="hu-HU" sz="16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100%-os kazán hatásfokot feltételezve!  Kondenzációs kazán elérheti a fűtőértékre vetítve!</a:t>
            </a:r>
            <a:endParaRPr lang="hu-HU" sz="1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209127" y="5500702"/>
            <a:ext cx="8934873" cy="98488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4000" b="1" dirty="0" smtClean="0">
                <a:ln w="11430"/>
                <a:solidFill>
                  <a:srgbClr val="E71D87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Megtakarítás 3 év alatt: 6.317 </a:t>
            </a:r>
            <a:r>
              <a:rPr lang="hu-HU" sz="4000" b="1" dirty="0" err="1" smtClean="0">
                <a:ln w="11430"/>
                <a:solidFill>
                  <a:srgbClr val="E71D87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eFt</a:t>
            </a:r>
            <a:endParaRPr lang="hu-HU" sz="4000" b="1" dirty="0" smtClean="0">
              <a:ln w="11430"/>
              <a:solidFill>
                <a:srgbClr val="E71D87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hu-HU" b="1" dirty="0" smtClean="0">
                <a:ln w="11430"/>
                <a:solidFill>
                  <a:srgbClr val="E71D87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Hűtés? Beruházás? Költsége? </a:t>
            </a:r>
            <a:endParaRPr lang="hu-HU" b="1" dirty="0">
              <a:ln w="11430"/>
              <a:solidFill>
                <a:srgbClr val="E71D87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áblázat 2"/>
          <p:cNvGraphicFramePr>
            <a:graphicFrameLocks noGrp="1"/>
          </p:cNvGraphicFramePr>
          <p:nvPr/>
        </p:nvGraphicFramePr>
        <p:xfrm>
          <a:off x="2571736" y="1981200"/>
          <a:ext cx="3897318" cy="4876800"/>
        </p:xfrm>
        <a:graphic>
          <a:graphicData uri="http://schemas.openxmlformats.org/drawingml/2006/table">
            <a:tbl>
              <a:tblPr/>
              <a:tblGrid>
                <a:gridCol w="3897318"/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Gázbekötés hálózatfejlesztési díja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Gáztervezés díja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Turbo </a:t>
                      </a:r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kémény kazánhoz; anyag, munkadíj, </a:t>
                      </a:r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 </a:t>
                      </a:r>
                      <a:r>
                        <a:rPr lang="hu-HU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Kémény :</a:t>
                      </a:r>
                      <a:r>
                        <a:rPr lang="hu-HU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tervezés </a:t>
                      </a:r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engedélyezés: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Kéményseprési</a:t>
                      </a:r>
                      <a:r>
                        <a:rPr lang="hu-HU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díj, éves felülvizsgálat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Kémény által elvett hasznos alapterület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Gáz és gépészeti rendszer kiépítése kpl (mérőhely, csövezés, stb.., anyag + díj)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Kondenzációs gázkazán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Vezérlés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Indirekt fűtésű HMV tartály: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Összekötő idomok: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Kéménybekötő szett</a:t>
                      </a:r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:</a:t>
                      </a:r>
                    </a:p>
                    <a:p>
                      <a:pPr algn="ctr" fontAlgn="b"/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HŰTÉS SZÜKSÉGES-E?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Éves gázár </a:t>
                      </a:r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emelkedés (várható infláció):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Éves geotarifa áremelkedés</a:t>
                      </a:r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:</a:t>
                      </a:r>
                    </a:p>
                    <a:p>
                      <a:pPr algn="ctr" fontAlgn="b"/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Karbantartási költség</a:t>
                      </a:r>
                    </a:p>
                    <a:p>
                      <a:pPr algn="ctr" fontAlgn="b"/>
                      <a:r>
                        <a:rPr lang="hu-HU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Éves felülvizsgálati díj</a:t>
                      </a:r>
                      <a:endParaRPr lang="hu-HU" sz="16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b"/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Élettartam (amortizációs költség)</a:t>
                      </a:r>
                    </a:p>
                    <a:p>
                      <a:pPr algn="ctr" fontAlgn="b"/>
                      <a:r>
                        <a:rPr lang="hu-HU" sz="16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Pályázati</a:t>
                      </a:r>
                      <a:r>
                        <a:rPr lang="hu-HU" sz="16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források</a:t>
                      </a:r>
                      <a:endParaRPr lang="hu-HU" sz="16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4" name="Téglalap 3"/>
          <p:cNvSpPr/>
          <p:nvPr/>
        </p:nvSpPr>
        <p:spPr>
          <a:xfrm>
            <a:off x="209127" y="642918"/>
            <a:ext cx="8934873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Megtérülés számításnál legyünk körültekintőek!</a:t>
            </a:r>
            <a:endParaRPr lang="hu-H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7358082" y="2415090"/>
            <a:ext cx="585738" cy="3701974"/>
          </a:xfrm>
          <a:prstGeom prst="rect">
            <a:avLst/>
          </a:prstGeom>
          <a:noFill/>
        </p:spPr>
        <p:txBody>
          <a:bodyPr vert="wordArtVert" wrap="none" rtlCol="0" anchor="ctr" anchorCtr="0">
            <a:spAutoFit/>
          </a:bodyPr>
          <a:lstStyle/>
          <a:p>
            <a:pPr algn="ctr"/>
            <a:r>
              <a:rPr lang="hu-HU" sz="2400" b="1" dirty="0" smtClean="0">
                <a:ln>
                  <a:solidFill>
                    <a:schemeClr val="accent1"/>
                  </a:solidFill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Biztonság</a:t>
            </a:r>
            <a:endParaRPr lang="hu-HU" sz="2400" b="1" dirty="0">
              <a:ln>
                <a:solidFill>
                  <a:schemeClr val="accent1"/>
                </a:solidFill>
              </a:ln>
              <a:solidFill>
                <a:srgbClr val="FF0000"/>
              </a:solidFill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>
            <a:graphicFrameLocks/>
          </p:cNvGraphicFramePr>
          <p:nvPr/>
        </p:nvGraphicFramePr>
        <p:xfrm>
          <a:off x="1214414" y="1643050"/>
          <a:ext cx="7196165" cy="50768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églalap 7"/>
          <p:cNvSpPr/>
          <p:nvPr/>
        </p:nvSpPr>
        <p:spPr>
          <a:xfrm>
            <a:off x="209127" y="357166"/>
            <a:ext cx="8934873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hu-H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Konkrét beruházási adatokon, jelen energiahordozó árakat és az elmúlt 3 év inflációs hatásait figyelembe vevő 80 kW teljesítményű gáz-  és geotermikus hőszivattyú </a:t>
            </a:r>
            <a:r>
              <a:rPr lang="hu-HU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hőközpontok</a:t>
            </a:r>
            <a:r>
              <a:rPr lang="hu-H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várható üzemelési költségeinek összevetése (Keszthely, élelmiszer áruház)</a:t>
            </a:r>
            <a:endParaRPr lang="hu-H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85786" y="285728"/>
            <a:ext cx="7851648" cy="1200160"/>
          </a:xfrm>
        </p:spPr>
        <p:txBody>
          <a:bodyPr/>
          <a:lstStyle/>
          <a:p>
            <a:pPr algn="ctr">
              <a:defRPr/>
            </a:pPr>
            <a:r>
              <a:rPr lang="hu-HU" dirty="0" smtClean="0"/>
              <a:t>Köszönöm a figyelmet!</a:t>
            </a:r>
            <a:endParaRPr lang="hu-HU" dirty="0"/>
          </a:p>
        </p:txBody>
      </p:sp>
      <p:pic>
        <p:nvPicPr>
          <p:cNvPr id="26627" name="Picture 3" descr="C:\Dokumentumok\Marketing\5-letház képek\logowww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25" y="1928813"/>
            <a:ext cx="5214938" cy="457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ramlás">
  <a:themeElements>
    <a:clrScheme name="Egyéni 1. séma">
      <a:dk1>
        <a:sysClr val="windowText" lastClr="000000"/>
      </a:dk1>
      <a:lt1>
        <a:sysClr val="window" lastClr="FFFFFF"/>
      </a:lt1>
      <a:dk2>
        <a:srgbClr val="2D6D3C"/>
      </a:dk2>
      <a:lt2>
        <a:srgbClr val="FEFAC9"/>
      </a:lt2>
      <a:accent1>
        <a:srgbClr val="4E74A3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FFFFFF"/>
      </a:folHlink>
    </a:clrScheme>
    <a:fontScheme name="Áramlás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Áramlás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gyéni 1. séma">
    <a:dk1>
      <a:sysClr val="windowText" lastClr="000000"/>
    </a:dk1>
    <a:lt1>
      <a:sysClr val="window" lastClr="FFFFFF"/>
    </a:lt1>
    <a:dk2>
      <a:srgbClr val="2D6D3C"/>
    </a:dk2>
    <a:lt2>
      <a:srgbClr val="FEFAC9"/>
    </a:lt2>
    <a:accent1>
      <a:srgbClr val="4E74A3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Egyéni 1. séma">
    <a:dk1>
      <a:sysClr val="windowText" lastClr="000000"/>
    </a:dk1>
    <a:lt1>
      <a:sysClr val="window" lastClr="FFFFFF"/>
    </a:lt1>
    <a:dk2>
      <a:srgbClr val="2D6D3C"/>
    </a:dk2>
    <a:lt2>
      <a:srgbClr val="FEFAC9"/>
    </a:lt2>
    <a:accent1>
      <a:srgbClr val="4E74A3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FFFFFF"/>
    </a:folHlink>
  </a:clrScheme>
</a:themeOverride>
</file>

<file path=ppt/theme/themeOverride3.xml><?xml version="1.0" encoding="utf-8"?>
<a:themeOverride xmlns:a="http://schemas.openxmlformats.org/drawingml/2006/main">
  <a:clrScheme name="Egyéni 1. séma">
    <a:dk1>
      <a:sysClr val="windowText" lastClr="000000"/>
    </a:dk1>
    <a:lt1>
      <a:sysClr val="window" lastClr="FFFFFF"/>
    </a:lt1>
    <a:dk2>
      <a:srgbClr val="2D6D3C"/>
    </a:dk2>
    <a:lt2>
      <a:srgbClr val="FEFAC9"/>
    </a:lt2>
    <a:accent1>
      <a:srgbClr val="4E74A3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FFFFFF"/>
    </a:folHlink>
  </a:clrScheme>
  <a:fontScheme name="Áramlás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Áramlás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2261</TotalTime>
  <Words>1284</Words>
  <Application>Microsoft Office PowerPoint</Application>
  <PresentationFormat>Diavetítés a képernyőre (4:3 oldalarány)</PresentationFormat>
  <Paragraphs>570</Paragraphs>
  <Slides>28</Slides>
  <Notes>7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28</vt:i4>
      </vt:variant>
    </vt:vector>
  </HeadingPairs>
  <TitlesOfParts>
    <vt:vector size="29" baseType="lpstr">
      <vt:lpstr>Áramlás</vt:lpstr>
      <vt:lpstr>1. dia</vt:lpstr>
      <vt:lpstr>5-letház I. és II. Dunakeszi</vt:lpstr>
      <vt:lpstr>3. dia</vt:lpstr>
      <vt:lpstr>4. dia</vt:lpstr>
      <vt:lpstr>Energia cölöpök fúrása </vt:lpstr>
      <vt:lpstr>Energia cölöpök fúrása </vt:lpstr>
      <vt:lpstr>Az 5-letház I. hőközpontja</vt:lpstr>
      <vt:lpstr>Az 5-letház II. hőközpontja</vt:lpstr>
      <vt:lpstr>9. dia</vt:lpstr>
      <vt:lpstr>10. dia</vt:lpstr>
      <vt:lpstr>11. dia</vt:lpstr>
      <vt:lpstr>12. dia</vt:lpstr>
      <vt:lpstr>13. dia</vt:lpstr>
      <vt:lpstr>És hűtés is van a lakásokban?</vt:lpstr>
      <vt:lpstr>Mi az elv?</vt:lpstr>
      <vt:lpstr>ÍME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Köszönöm a figyelmet!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5-letház Dunakeszi</dc:title>
  <dc:creator>MS-USER</dc:creator>
  <cp:lastModifiedBy>István</cp:lastModifiedBy>
  <cp:revision>126</cp:revision>
  <dcterms:created xsi:type="dcterms:W3CDTF">2008-10-18T16:25:01Z</dcterms:created>
  <dcterms:modified xsi:type="dcterms:W3CDTF">2010-11-18T09:42:36Z</dcterms:modified>
</cp:coreProperties>
</file>